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64" r:id="rId5"/>
    <p:sldId id="265" r:id="rId6"/>
    <p:sldId id="267" r:id="rId7"/>
    <p:sldId id="266" r:id="rId8"/>
    <p:sldId id="268" r:id="rId9"/>
    <p:sldId id="277" r:id="rId10"/>
    <p:sldId id="269" r:id="rId11"/>
    <p:sldId id="270" r:id="rId12"/>
    <p:sldId id="271" r:id="rId13"/>
    <p:sldId id="272" r:id="rId14"/>
    <p:sldId id="273" r:id="rId15"/>
    <p:sldId id="274" r:id="rId16"/>
    <p:sldId id="275" r:id="rId17"/>
    <p:sldId id="276" r:id="rId18"/>
    <p:sldId id="278"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2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10699AD-DACF-4C8C-A69C-0002CEEBB812}" type="datetimeFigureOut">
              <a:rPr lang="ru-RU" smtClean="0"/>
              <a:pPr/>
              <a:t>02.03.2015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BBB1754-A029-42D3-838C-B8975E19CE66}"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10699AD-DACF-4C8C-A69C-0002CEEBB812}" type="datetimeFigureOut">
              <a:rPr lang="ru-RU" smtClean="0"/>
              <a:pPr/>
              <a:t>02.03.2015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BBB1754-A029-42D3-838C-B8975E19CE6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10699AD-DACF-4C8C-A69C-0002CEEBB812}" type="datetimeFigureOut">
              <a:rPr lang="ru-RU" smtClean="0"/>
              <a:pPr/>
              <a:t>02.03.2015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BBB1754-A029-42D3-838C-B8975E19CE6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10699AD-DACF-4C8C-A69C-0002CEEBB812}" type="datetimeFigureOut">
              <a:rPr lang="ru-RU" smtClean="0"/>
              <a:pPr/>
              <a:t>02.03.2015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BBB1754-A029-42D3-838C-B8975E19CE6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10699AD-DACF-4C8C-A69C-0002CEEBB812}" type="datetimeFigureOut">
              <a:rPr lang="ru-RU" smtClean="0"/>
              <a:pPr/>
              <a:t>02.03.2015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BBB1754-A029-42D3-838C-B8975E19CE66}"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10699AD-DACF-4C8C-A69C-0002CEEBB812}" type="datetimeFigureOut">
              <a:rPr lang="ru-RU" smtClean="0"/>
              <a:pPr/>
              <a:t>02.03.2015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BBB1754-A029-42D3-838C-B8975E19CE6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10699AD-DACF-4C8C-A69C-0002CEEBB812}" type="datetimeFigureOut">
              <a:rPr lang="ru-RU" smtClean="0"/>
              <a:pPr/>
              <a:t>02.03.2015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BBB1754-A029-42D3-838C-B8975E19CE66}"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10699AD-DACF-4C8C-A69C-0002CEEBB812}" type="datetimeFigureOut">
              <a:rPr lang="ru-RU" smtClean="0"/>
              <a:pPr/>
              <a:t>02.03.2015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BBB1754-A029-42D3-838C-B8975E19CE6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10699AD-DACF-4C8C-A69C-0002CEEBB812}" type="datetimeFigureOut">
              <a:rPr lang="ru-RU" smtClean="0"/>
              <a:pPr/>
              <a:t>02.03.2015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BBB1754-A029-42D3-838C-B8975E19CE66}"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10699AD-DACF-4C8C-A69C-0002CEEBB812}" type="datetimeFigureOut">
              <a:rPr lang="ru-RU" smtClean="0"/>
              <a:pPr/>
              <a:t>02.03.2015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BBB1754-A029-42D3-838C-B8975E19CE6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10699AD-DACF-4C8C-A69C-0002CEEBB812}" type="datetimeFigureOut">
              <a:rPr lang="ru-RU" smtClean="0"/>
              <a:pPr/>
              <a:t>02.03.2015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BBB1754-A029-42D3-838C-B8975E19CE66}"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2"/>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0699AD-DACF-4C8C-A69C-0002CEEBB812}" type="datetimeFigureOut">
              <a:rPr lang="ru-RU" smtClean="0"/>
              <a:pPr/>
              <a:t>02.03.2015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BB1754-A029-42D3-838C-B8975E19CE66}"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p:txBody>
          <a:bodyPr/>
          <a:lstStyle/>
          <a:p>
            <a:endParaRPr lang="ru-RU"/>
          </a:p>
        </p:txBody>
      </p:sp>
      <p:sp>
        <p:nvSpPr>
          <p:cNvPr id="6" name="Подзаголовок 5"/>
          <p:cNvSpPr>
            <a:spLocks noGrp="1"/>
          </p:cNvSpPr>
          <p:nvPr>
            <p:ph type="subTitle" idx="1"/>
          </p:nvPr>
        </p:nvSpPr>
        <p:spPr/>
        <p:txBody>
          <a:bodyPr/>
          <a:lstStyle/>
          <a:p>
            <a:endParaRPr lang="ru-RU"/>
          </a:p>
        </p:txBody>
      </p:sp>
      <p:pic>
        <p:nvPicPr>
          <p:cNvPr id="4" name="Picture 2" descr="http://ru.viptalisman.com/flash/templates/graduate_album/album2/852_small.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80389" y="91682"/>
            <a:ext cx="8784976" cy="648072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2" descr="http://img-fotki.yandex.ru/get/6442/102699435.87c/0_a1b45_d5dec2a3_L.png.jpg"/>
          <p:cNvPicPr>
            <a:picLocks noChangeAspect="1" noChangeArrowheads="1"/>
          </p:cNvPicPr>
          <p:nvPr/>
        </p:nvPicPr>
        <p:blipFill>
          <a:blip r:embed="rId3" cstate="print"/>
          <a:srcRect/>
          <a:stretch>
            <a:fillRect/>
          </a:stretch>
        </p:blipFill>
        <p:spPr bwMode="auto">
          <a:xfrm rot="1875511">
            <a:off x="118221" y="3776869"/>
            <a:ext cx="1804122" cy="1656184"/>
          </a:xfrm>
          <a:prstGeom prst="rect">
            <a:avLst/>
          </a:prstGeom>
          <a:noFill/>
        </p:spPr>
      </p:pic>
      <p:pic>
        <p:nvPicPr>
          <p:cNvPr id="12" name="Picture 2" descr="http://forumsmile.ru/u/2/f/d/2fd432955c982f0b9b333d8123e9b07f.jpg"/>
          <p:cNvPicPr>
            <a:picLocks noChangeAspect="1" noChangeArrowheads="1"/>
          </p:cNvPicPr>
          <p:nvPr/>
        </p:nvPicPr>
        <p:blipFill>
          <a:blip r:embed="rId4" cstate="print">
            <a:clrChange>
              <a:clrFrom>
                <a:srgbClr val="FFFFFF"/>
              </a:clrFrom>
              <a:clrTo>
                <a:srgbClr val="FFFFFF">
                  <a:alpha val="0"/>
                </a:srgbClr>
              </a:clrTo>
            </a:clrChange>
            <a:lum bright="-10000"/>
          </a:blip>
          <a:srcRect/>
          <a:stretch>
            <a:fillRect/>
          </a:stretch>
        </p:blipFill>
        <p:spPr bwMode="auto">
          <a:xfrm>
            <a:off x="251520" y="4941168"/>
            <a:ext cx="2023715" cy="1168773"/>
          </a:xfrm>
          <a:prstGeom prst="rect">
            <a:avLst/>
          </a:prstGeom>
          <a:noFill/>
        </p:spPr>
      </p:pic>
      <p:sp>
        <p:nvSpPr>
          <p:cNvPr id="14" name="TextBox 13"/>
          <p:cNvSpPr txBox="1"/>
          <p:nvPr/>
        </p:nvSpPr>
        <p:spPr>
          <a:xfrm>
            <a:off x="4955299" y="4633391"/>
            <a:ext cx="3528392" cy="307777"/>
          </a:xfrm>
          <a:prstGeom prst="rect">
            <a:avLst/>
          </a:prstGeom>
          <a:noFill/>
        </p:spPr>
        <p:txBody>
          <a:bodyPr wrap="square" rtlCol="0">
            <a:spAutoFit/>
          </a:bodyPr>
          <a:lstStyle/>
          <a:p>
            <a:pPr algn="ctr"/>
            <a:endParaRPr lang="ru-RU" sz="1400" dirty="0"/>
          </a:p>
        </p:txBody>
      </p:sp>
      <p:pic>
        <p:nvPicPr>
          <p:cNvPr id="8" name="Picture 2" descr="http://forumsmile.ru/u/5/2/8/528e4f55578d182ee6e800cbabdc7046.png"/>
          <p:cNvPicPr>
            <a:picLocks noChangeAspect="1" noChangeArrowheads="1"/>
          </p:cNvPicPr>
          <p:nvPr/>
        </p:nvPicPr>
        <p:blipFill>
          <a:blip r:embed="rId5" cstate="print"/>
          <a:srcRect/>
          <a:stretch>
            <a:fillRect/>
          </a:stretch>
        </p:blipFill>
        <p:spPr bwMode="auto">
          <a:xfrm rot="14364050">
            <a:off x="5794321" y="608381"/>
            <a:ext cx="3017913" cy="1888402"/>
          </a:xfrm>
          <a:prstGeom prst="rect">
            <a:avLst/>
          </a:prstGeom>
          <a:noFill/>
        </p:spPr>
      </p:pic>
      <p:sp>
        <p:nvSpPr>
          <p:cNvPr id="9" name="Прямоугольник 8"/>
          <p:cNvSpPr/>
          <p:nvPr/>
        </p:nvSpPr>
        <p:spPr>
          <a:xfrm>
            <a:off x="755576" y="908720"/>
            <a:ext cx="5184576" cy="923330"/>
          </a:xfrm>
          <a:prstGeom prst="rect">
            <a:avLst/>
          </a:prstGeom>
        </p:spPr>
        <p:txBody>
          <a:bodyPr wrap="square">
            <a:spAutoFit/>
          </a:bodyPr>
          <a:lstStyle/>
          <a:p>
            <a:pPr algn="ctr"/>
            <a:r>
              <a:rPr lang="ru-RU" b="1" i="1" u="sng" dirty="0">
                <a:solidFill>
                  <a:srgbClr val="FF0000"/>
                </a:solidFill>
              </a:rPr>
              <a:t>Письмо солдату-фронтовику от </a:t>
            </a:r>
            <a:r>
              <a:rPr lang="ru-RU" b="1" i="1" u="sng" dirty="0" smtClean="0">
                <a:solidFill>
                  <a:srgbClr val="FF0000"/>
                </a:solidFill>
              </a:rPr>
              <a:t>поколения</a:t>
            </a:r>
          </a:p>
          <a:p>
            <a:pPr algn="ctr"/>
            <a:r>
              <a:rPr lang="ru-RU" b="1" i="1" u="sng" dirty="0" smtClean="0">
                <a:solidFill>
                  <a:srgbClr val="FF0000"/>
                </a:solidFill>
              </a:rPr>
              <a:t> </a:t>
            </a:r>
            <a:r>
              <a:rPr lang="en-US" b="1" i="1" u="sng" dirty="0" smtClean="0">
                <a:solidFill>
                  <a:srgbClr val="FF0000"/>
                </a:solidFill>
              </a:rPr>
              <a:t>XXI</a:t>
            </a:r>
            <a:r>
              <a:rPr lang="ru-RU" b="1" i="1" u="sng" dirty="0" smtClean="0">
                <a:solidFill>
                  <a:srgbClr val="FF0000"/>
                </a:solidFill>
              </a:rPr>
              <a:t> века</a:t>
            </a:r>
            <a:endParaRPr lang="ru-RU" i="1" dirty="0">
              <a:solidFill>
                <a:srgbClr val="FF0000"/>
              </a:solidFill>
            </a:endParaRPr>
          </a:p>
          <a:p>
            <a:pPr algn="ctr"/>
            <a:r>
              <a:rPr lang="ru-RU" i="1" dirty="0" smtClean="0">
                <a:solidFill>
                  <a:srgbClr val="FF0000"/>
                </a:solidFill>
              </a:rPr>
              <a:t>Боевая листовка (</a:t>
            </a:r>
            <a:r>
              <a:rPr lang="ru-RU" i="1" dirty="0" err="1" smtClean="0">
                <a:solidFill>
                  <a:srgbClr val="FF0000"/>
                </a:solidFill>
              </a:rPr>
              <a:t>минигазета</a:t>
            </a:r>
            <a:r>
              <a:rPr lang="ru-RU" i="1" dirty="0" smtClean="0">
                <a:solidFill>
                  <a:srgbClr val="FF0000"/>
                </a:solidFill>
              </a:rPr>
              <a:t>)</a:t>
            </a:r>
            <a:endParaRPr lang="ru-RU" i="1" dirty="0">
              <a:solidFill>
                <a:srgbClr val="FF0000"/>
              </a:solidFill>
            </a:endParaRPr>
          </a:p>
        </p:txBody>
      </p:sp>
      <p:pic>
        <p:nvPicPr>
          <p:cNvPr id="13" name="Рисунок 12" descr="C:\Users\Kolyan\Desktop\письмо солдату\anywalls.com-24686.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87624" y="2132856"/>
            <a:ext cx="2376264" cy="223224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0" name="Прямоугольник 9"/>
          <p:cNvSpPr/>
          <p:nvPr/>
        </p:nvSpPr>
        <p:spPr>
          <a:xfrm>
            <a:off x="3995936" y="3933055"/>
            <a:ext cx="3816424" cy="1754326"/>
          </a:xfrm>
          <a:prstGeom prst="rect">
            <a:avLst/>
          </a:prstGeom>
        </p:spPr>
        <p:txBody>
          <a:bodyPr wrap="square">
            <a:spAutoFit/>
          </a:bodyPr>
          <a:lstStyle/>
          <a:p>
            <a:r>
              <a:rPr lang="ru-RU" b="1" i="1" dirty="0"/>
              <a:t>Государственное автономное профессиональное образовательное учреждение </a:t>
            </a:r>
            <a:endParaRPr lang="ru-RU" i="1" dirty="0"/>
          </a:p>
          <a:p>
            <a:r>
              <a:rPr lang="ru-RU" b="1" i="1" dirty="0"/>
              <a:t>«Казанский политехнический колледж»</a:t>
            </a:r>
            <a:endParaRPr lang="ru-RU" i="1" dirty="0"/>
          </a:p>
          <a:p>
            <a:r>
              <a:rPr lang="ru-RU" i="1" u="sng" dirty="0"/>
              <a:t>2015 год</a:t>
            </a:r>
            <a:endParaRPr lang="ru-RU" i="1" dirty="0"/>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4" name="Picture 2" descr="http://img-fotki.yandex.ru/get/6442/102699435.87c/0_a1b45_d5dec2a3_L.png.jpg"/>
          <p:cNvPicPr>
            <a:picLocks noChangeAspect="1" noChangeArrowheads="1"/>
          </p:cNvPicPr>
          <p:nvPr/>
        </p:nvPicPr>
        <p:blipFill>
          <a:blip r:embed="rId2" cstate="print"/>
          <a:srcRect/>
          <a:stretch>
            <a:fillRect/>
          </a:stretch>
        </p:blipFill>
        <p:spPr bwMode="auto">
          <a:xfrm rot="1875511">
            <a:off x="-97803" y="4496951"/>
            <a:ext cx="1804122" cy="1656184"/>
          </a:xfrm>
          <a:prstGeom prst="rect">
            <a:avLst/>
          </a:prstGeom>
          <a:noFill/>
        </p:spPr>
      </p:pic>
      <p:pic>
        <p:nvPicPr>
          <p:cNvPr id="5" name="Picture 2" descr="http://forumsmile.ru/u/2/f/d/2fd432955c982f0b9b333d8123e9b07f.jpg"/>
          <p:cNvPicPr>
            <a:picLocks noChangeAspect="1" noChangeArrowheads="1"/>
          </p:cNvPicPr>
          <p:nvPr/>
        </p:nvPicPr>
        <p:blipFill>
          <a:blip r:embed="rId3" cstate="print">
            <a:clrChange>
              <a:clrFrom>
                <a:srgbClr val="FFFFFF"/>
              </a:clrFrom>
              <a:clrTo>
                <a:srgbClr val="FFFFFF">
                  <a:alpha val="0"/>
                </a:srgbClr>
              </a:clrTo>
            </a:clrChange>
            <a:lum bright="-10000"/>
          </a:blip>
          <a:srcRect/>
          <a:stretch>
            <a:fillRect/>
          </a:stretch>
        </p:blipFill>
        <p:spPr bwMode="auto">
          <a:xfrm>
            <a:off x="8839" y="5275166"/>
            <a:ext cx="2339752" cy="1351297"/>
          </a:xfrm>
          <a:prstGeom prst="rect">
            <a:avLst/>
          </a:prstGeom>
          <a:noFill/>
        </p:spPr>
      </p:pic>
      <p:sp>
        <p:nvSpPr>
          <p:cNvPr id="6" name="Прямоугольник 5"/>
          <p:cNvSpPr/>
          <p:nvPr/>
        </p:nvSpPr>
        <p:spPr>
          <a:xfrm>
            <a:off x="192340" y="183063"/>
            <a:ext cx="6323876" cy="4254049"/>
          </a:xfrm>
          <a:prstGeom prst="rect">
            <a:avLst/>
          </a:prstGeom>
        </p:spPr>
        <p:txBody>
          <a:bodyPr wrap="square">
            <a:spAutoFit/>
          </a:bodyPr>
          <a:lstStyle/>
          <a:p>
            <a:r>
              <a:rPr lang="ru-RU" b="1" i="1" u="sng" dirty="0"/>
              <a:t>Письмо солдату-фронтовику, моему прадеду </a:t>
            </a:r>
            <a:r>
              <a:rPr lang="ru-RU" b="1" i="1" u="sng" dirty="0" err="1"/>
              <a:t>Шамарданову</a:t>
            </a:r>
            <a:r>
              <a:rPr lang="ru-RU" b="1" i="1" u="sng" dirty="0"/>
              <a:t> </a:t>
            </a:r>
            <a:r>
              <a:rPr lang="ru-RU" b="1" i="1" u="sng" dirty="0" err="1"/>
              <a:t>Ахуну</a:t>
            </a:r>
            <a:r>
              <a:rPr lang="ru-RU" b="1" i="1" u="sng" dirty="0"/>
              <a:t> от его правнука, </a:t>
            </a:r>
            <a:r>
              <a:rPr lang="ru-RU" b="1" i="1" u="sng" dirty="0" err="1"/>
              <a:t>Шамарданова</a:t>
            </a:r>
            <a:r>
              <a:rPr lang="ru-RU" b="1" i="1" u="sng" dirty="0"/>
              <a:t> </a:t>
            </a:r>
            <a:r>
              <a:rPr lang="ru-RU" b="1" i="1" u="sng" dirty="0" err="1"/>
              <a:t>Нияза</a:t>
            </a:r>
            <a:endParaRPr lang="ru-RU" i="1" dirty="0"/>
          </a:p>
          <a:p>
            <a:r>
              <a:rPr lang="ru-RU" i="1" dirty="0"/>
              <a:t>Здравствуйте, мой дорогой </a:t>
            </a:r>
            <a:r>
              <a:rPr lang="ru-RU" i="1" dirty="0" err="1"/>
              <a:t>Ахун-ака</a:t>
            </a:r>
            <a:r>
              <a:rPr lang="ru-RU" i="1" dirty="0"/>
              <a:t>. Сейчас наступил 2015 год и вам исполнилось бы 97 лет. На войну вы ушли, когда вам исполнилось всего 23 года. Бабушка думала, что потеряла вас, долго не было ничего о вас известно… Но вот пришло  письмо с фронта. Это письмо, написанное на русском языке, никто в татарской деревне не мог прочитать. И бабушка зимой 25 километров шла пешком в русскую деревню, чтобы прочитать вашу весточку с фронта. Оказывается, вы были под Сталинградом и участвовали в этой страшной битве. Не раз вы были на волоске от смерти. Когда вы нарвались на минное поле, вас спас русский солдат по имени Александр Колосов. Ради вас он пожертвовал своей жизнью.</a:t>
            </a:r>
          </a:p>
        </p:txBody>
      </p:sp>
      <p:sp>
        <p:nvSpPr>
          <p:cNvPr id="7" name="Прямоугольник 6"/>
          <p:cNvSpPr/>
          <p:nvPr/>
        </p:nvSpPr>
        <p:spPr>
          <a:xfrm>
            <a:off x="2483768" y="4293096"/>
            <a:ext cx="6318448" cy="1200329"/>
          </a:xfrm>
          <a:prstGeom prst="rect">
            <a:avLst/>
          </a:prstGeom>
        </p:spPr>
        <p:txBody>
          <a:bodyPr wrap="square">
            <a:spAutoFit/>
          </a:bodyPr>
          <a:lstStyle/>
          <a:p>
            <a:r>
              <a:rPr lang="ru-RU" i="1" dirty="0"/>
              <a:t> Когда вы попали с тяжелым ранением в бедро в госпиталь, вам, совсем еще мальчишке, спас ногу хирург армянин, а выхаживала вас после  операции санитарка Валя, которую все раненые называли «Мама».</a:t>
            </a:r>
            <a:endParaRPr lang="ru-RU" dirty="0"/>
          </a:p>
        </p:txBody>
      </p:sp>
      <p:pic>
        <p:nvPicPr>
          <p:cNvPr id="8" name="Picture 2" descr="http://forumsmile.ru/u/5/2/8/528e4f55578d182ee6e800cbabdc7046.png"/>
          <p:cNvPicPr>
            <a:picLocks noChangeAspect="1" noChangeArrowheads="1"/>
          </p:cNvPicPr>
          <p:nvPr/>
        </p:nvPicPr>
        <p:blipFill>
          <a:blip r:embed="rId4" cstate="print"/>
          <a:srcRect/>
          <a:stretch>
            <a:fillRect/>
          </a:stretch>
        </p:blipFill>
        <p:spPr bwMode="auto">
          <a:xfrm rot="12202192">
            <a:off x="7715518" y="56330"/>
            <a:ext cx="1318902" cy="825278"/>
          </a:xfrm>
          <a:prstGeom prst="rect">
            <a:avLst/>
          </a:prstGeom>
          <a:noFill/>
        </p:spPr>
      </p:pic>
    </p:spTree>
    <p:extLst>
      <p:ext uri="{BB962C8B-B14F-4D97-AF65-F5344CB8AC3E}">
        <p14:creationId xmlns:p14="http://schemas.microsoft.com/office/powerpoint/2010/main" val="251659905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4" name="Picture 2" descr="http://img-fotki.yandex.ru/get/6442/102699435.87c/0_a1b45_d5dec2a3_L.png.jpg"/>
          <p:cNvPicPr>
            <a:picLocks noChangeAspect="1" noChangeArrowheads="1"/>
          </p:cNvPicPr>
          <p:nvPr/>
        </p:nvPicPr>
        <p:blipFill>
          <a:blip r:embed="rId2" cstate="print"/>
          <a:srcRect/>
          <a:stretch>
            <a:fillRect/>
          </a:stretch>
        </p:blipFill>
        <p:spPr bwMode="auto">
          <a:xfrm rot="1875511">
            <a:off x="-97803" y="4496951"/>
            <a:ext cx="1804122" cy="1656184"/>
          </a:xfrm>
          <a:prstGeom prst="rect">
            <a:avLst/>
          </a:prstGeom>
          <a:noFill/>
        </p:spPr>
      </p:pic>
      <p:pic>
        <p:nvPicPr>
          <p:cNvPr id="5" name="Picture 2" descr="http://forumsmile.ru/u/2/f/d/2fd432955c982f0b9b333d8123e9b07f.jpg"/>
          <p:cNvPicPr>
            <a:picLocks noChangeAspect="1" noChangeArrowheads="1"/>
          </p:cNvPicPr>
          <p:nvPr/>
        </p:nvPicPr>
        <p:blipFill>
          <a:blip r:embed="rId3" cstate="print">
            <a:clrChange>
              <a:clrFrom>
                <a:srgbClr val="FFFFFF"/>
              </a:clrFrom>
              <a:clrTo>
                <a:srgbClr val="FFFFFF">
                  <a:alpha val="0"/>
                </a:srgbClr>
              </a:clrTo>
            </a:clrChange>
            <a:lum bright="-10000"/>
          </a:blip>
          <a:srcRect/>
          <a:stretch>
            <a:fillRect/>
          </a:stretch>
        </p:blipFill>
        <p:spPr bwMode="auto">
          <a:xfrm>
            <a:off x="8839" y="5275166"/>
            <a:ext cx="2339752" cy="1351297"/>
          </a:xfrm>
          <a:prstGeom prst="rect">
            <a:avLst/>
          </a:prstGeom>
          <a:noFill/>
        </p:spPr>
      </p:pic>
      <p:sp>
        <p:nvSpPr>
          <p:cNvPr id="6" name="Прямоугольник 5"/>
          <p:cNvSpPr/>
          <p:nvPr/>
        </p:nvSpPr>
        <p:spPr>
          <a:xfrm>
            <a:off x="323528" y="260646"/>
            <a:ext cx="8208912" cy="3970318"/>
          </a:xfrm>
          <a:prstGeom prst="rect">
            <a:avLst/>
          </a:prstGeom>
        </p:spPr>
        <p:txBody>
          <a:bodyPr wrap="square">
            <a:spAutoFit/>
          </a:bodyPr>
          <a:lstStyle/>
          <a:p>
            <a:r>
              <a:rPr lang="ru-RU" i="1" dirty="0"/>
              <a:t> Жалко, что вы не дожили до сегодняшнего дня. Я хотел бы поговорить с вами о том, каково это было выжить на войне, пересилить страх перед врагом и остаться человеком, не озлобиться. В деревне все, кто вас знал, </a:t>
            </a:r>
            <a:r>
              <a:rPr lang="ru-RU" i="1" dirty="0" err="1"/>
              <a:t>Ахун-ака</a:t>
            </a:r>
            <a:r>
              <a:rPr lang="ru-RU" i="1" dirty="0"/>
              <a:t>, говорят до сих пор, что нет на свете человека и не было добрее вас, «последнее отдаст, чтобы помочь тому, кто в нужде».</a:t>
            </a:r>
          </a:p>
          <a:p>
            <a:r>
              <a:rPr lang="ru-RU" i="1" dirty="0"/>
              <a:t>            Вы умерли 20 декабря 1991 года, я не смог вас увидеть, так как родился в 1995 году, но я всегда живу с ощущением, что вы где-то рядом, потому что в нашей семье жива память о вас. </a:t>
            </a:r>
          </a:p>
          <a:p>
            <a:r>
              <a:rPr lang="ru-RU" i="1" dirty="0"/>
              <a:t>           9 Мая  вся наша большая семья соберется за праздничным столом, и мы обязательно вспомним Вас </a:t>
            </a:r>
            <a:r>
              <a:rPr lang="ru-RU" i="1" dirty="0" err="1"/>
              <a:t>Ахун-ака</a:t>
            </a:r>
            <a:r>
              <a:rPr lang="ru-RU" i="1" dirty="0"/>
              <a:t>, Александра Колосова, хирурга армянина, санитарку Маму-Валю… Низкий Вам всем поклон. Знаете, </a:t>
            </a:r>
            <a:r>
              <a:rPr lang="ru-RU" i="1" dirty="0" err="1"/>
              <a:t>Ахун-ака</a:t>
            </a:r>
            <a:r>
              <a:rPr lang="ru-RU" i="1" dirty="0"/>
              <a:t>, как я хочу быть на вас похож… Давайте будем считать это письмо в прошлое несостоявшимся разговором прадеда с правнуком.</a:t>
            </a:r>
          </a:p>
          <a:p>
            <a:r>
              <a:rPr lang="ru-RU" dirty="0"/>
              <a:t>/</a:t>
            </a:r>
            <a:r>
              <a:rPr lang="ru-RU" dirty="0" err="1"/>
              <a:t>ШамардановНияз</a:t>
            </a:r>
            <a:r>
              <a:rPr lang="ru-RU" dirty="0"/>
              <a:t>, студент группы №13</a:t>
            </a:r>
          </a:p>
        </p:txBody>
      </p:sp>
    </p:spTree>
    <p:extLst>
      <p:ext uri="{BB962C8B-B14F-4D97-AF65-F5344CB8AC3E}">
        <p14:creationId xmlns:p14="http://schemas.microsoft.com/office/powerpoint/2010/main" val="329067648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45743"/>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3" name="Picture 2" descr="http://img-fotki.yandex.ru/get/6442/102699435.87c/0_a1b45_d5dec2a3_L.png.jpg"/>
          <p:cNvPicPr>
            <a:picLocks noChangeAspect="1" noChangeArrowheads="1"/>
          </p:cNvPicPr>
          <p:nvPr/>
        </p:nvPicPr>
        <p:blipFill>
          <a:blip r:embed="rId2" cstate="print"/>
          <a:srcRect/>
          <a:stretch>
            <a:fillRect/>
          </a:stretch>
        </p:blipFill>
        <p:spPr bwMode="auto">
          <a:xfrm rot="1875511">
            <a:off x="-97803" y="4496951"/>
            <a:ext cx="1804122" cy="1656184"/>
          </a:xfrm>
          <a:prstGeom prst="rect">
            <a:avLst/>
          </a:prstGeom>
          <a:noFill/>
        </p:spPr>
      </p:pic>
      <p:pic>
        <p:nvPicPr>
          <p:cNvPr id="4" name="Picture 2" descr="http://forumsmile.ru/u/2/f/d/2fd432955c982f0b9b333d8123e9b07f.jpg"/>
          <p:cNvPicPr>
            <a:picLocks noChangeAspect="1" noChangeArrowheads="1"/>
          </p:cNvPicPr>
          <p:nvPr/>
        </p:nvPicPr>
        <p:blipFill>
          <a:blip r:embed="rId3" cstate="print">
            <a:clrChange>
              <a:clrFrom>
                <a:srgbClr val="FFFFFF"/>
              </a:clrFrom>
              <a:clrTo>
                <a:srgbClr val="FFFFFF">
                  <a:alpha val="0"/>
                </a:srgbClr>
              </a:clrTo>
            </a:clrChange>
            <a:lum bright="-10000"/>
          </a:blip>
          <a:srcRect/>
          <a:stretch>
            <a:fillRect/>
          </a:stretch>
        </p:blipFill>
        <p:spPr bwMode="auto">
          <a:xfrm>
            <a:off x="8839" y="5275166"/>
            <a:ext cx="2339752" cy="1351297"/>
          </a:xfrm>
          <a:prstGeom prst="rect">
            <a:avLst/>
          </a:prstGeom>
          <a:noFill/>
        </p:spPr>
      </p:pic>
      <p:sp>
        <p:nvSpPr>
          <p:cNvPr id="6" name="Прямоугольник 5"/>
          <p:cNvSpPr/>
          <p:nvPr/>
        </p:nvSpPr>
        <p:spPr>
          <a:xfrm>
            <a:off x="3635896" y="241558"/>
            <a:ext cx="6246440" cy="6247864"/>
          </a:xfrm>
          <a:prstGeom prst="rect">
            <a:avLst/>
          </a:prstGeom>
        </p:spPr>
        <p:txBody>
          <a:bodyPr wrap="square">
            <a:spAutoFit/>
          </a:bodyPr>
          <a:lstStyle/>
          <a:p>
            <a:r>
              <a:rPr lang="ru-RU" sz="1600" b="1" i="1" u="sng" dirty="0"/>
              <a:t>Письмо деду-фронтовику</a:t>
            </a:r>
            <a:endParaRPr lang="ru-RU" sz="1600" i="1" dirty="0"/>
          </a:p>
          <a:p>
            <a:r>
              <a:rPr lang="ru-RU" sz="1600" i="1" dirty="0"/>
              <a:t>Мой дед прошел войну</a:t>
            </a:r>
          </a:p>
          <a:p>
            <a:r>
              <a:rPr lang="ru-RU" sz="1600" i="1" dirty="0"/>
              <a:t>От Харькова до Праги.</a:t>
            </a:r>
          </a:p>
          <a:p>
            <a:r>
              <a:rPr lang="ru-RU" sz="1600" i="1" dirty="0"/>
              <a:t>Он был разведчиком,</a:t>
            </a:r>
          </a:p>
          <a:p>
            <a:r>
              <a:rPr lang="ru-RU" sz="1600" i="1" dirty="0"/>
              <a:t>Ходил в немецкий тыл.</a:t>
            </a:r>
          </a:p>
          <a:p>
            <a:r>
              <a:rPr lang="ru-RU" sz="1600" i="1" dirty="0"/>
              <a:t>И пусть не видел он</a:t>
            </a:r>
          </a:p>
          <a:p>
            <a:r>
              <a:rPr lang="ru-RU" sz="1600" i="1" dirty="0"/>
              <a:t>Стен вражеских Рейхстага,</a:t>
            </a:r>
          </a:p>
          <a:p>
            <a:r>
              <a:rPr lang="ru-RU" sz="1600" i="1" dirty="0"/>
              <a:t>Но землю многих стран</a:t>
            </a:r>
          </a:p>
          <a:p>
            <a:r>
              <a:rPr lang="ru-RU" sz="1600" i="1" dirty="0"/>
              <a:t>Он кровью окропил.</a:t>
            </a:r>
          </a:p>
          <a:p>
            <a:r>
              <a:rPr lang="ru-RU" sz="1600" i="1" dirty="0"/>
              <a:t>Мой дед прошел войну,</a:t>
            </a:r>
          </a:p>
          <a:p>
            <a:r>
              <a:rPr lang="ru-RU" sz="1600" i="1" dirty="0"/>
              <a:t>С медалями вернулся </a:t>
            </a:r>
          </a:p>
          <a:p>
            <a:r>
              <a:rPr lang="ru-RU" sz="1600" i="1" dirty="0"/>
              <a:t>За  взятие столиц.</a:t>
            </a:r>
          </a:p>
          <a:p>
            <a:r>
              <a:rPr lang="ru-RU" sz="1600" i="1" dirty="0"/>
              <a:t>Он помнил города и села,</a:t>
            </a:r>
          </a:p>
          <a:p>
            <a:r>
              <a:rPr lang="ru-RU" sz="1600" i="1" dirty="0"/>
              <a:t>Где круг замкнулся жизни всех тех,</a:t>
            </a:r>
          </a:p>
          <a:p>
            <a:r>
              <a:rPr lang="ru-RU" sz="1600" i="1" dirty="0"/>
              <a:t>Кто голову сложил.</a:t>
            </a:r>
          </a:p>
          <a:p>
            <a:r>
              <a:rPr lang="ru-RU" sz="1600" i="1" dirty="0"/>
              <a:t>Кому не повезло увидеть в мае небо</a:t>
            </a:r>
          </a:p>
          <a:p>
            <a:r>
              <a:rPr lang="ru-RU" sz="1600" i="1" dirty="0"/>
              <a:t>Без грохота катюш.</a:t>
            </a:r>
          </a:p>
          <a:p>
            <a:r>
              <a:rPr lang="ru-RU" sz="1600" i="1" dirty="0"/>
              <a:t>Мой дед прошел войну</a:t>
            </a:r>
          </a:p>
          <a:p>
            <a:r>
              <a:rPr lang="ru-RU" sz="1600" i="1" dirty="0"/>
              <a:t>И пусть «Героем…» не был,</a:t>
            </a:r>
          </a:p>
          <a:p>
            <a:r>
              <a:rPr lang="ru-RU" sz="1600" i="1" dirty="0"/>
              <a:t>Но жизнью рисковал,</a:t>
            </a:r>
          </a:p>
          <a:p>
            <a:r>
              <a:rPr lang="ru-RU" sz="1600" i="1" dirty="0"/>
              <a:t>И бог его сберег.</a:t>
            </a:r>
          </a:p>
          <a:p>
            <a:r>
              <a:rPr lang="ru-RU" sz="1600" i="1" dirty="0"/>
              <a:t>Дедуле моему я тихо говорю:</a:t>
            </a:r>
          </a:p>
          <a:p>
            <a:r>
              <a:rPr lang="ru-RU" sz="1600" i="1" dirty="0"/>
              <a:t>«Спасибо, дед, за все,</a:t>
            </a:r>
          </a:p>
          <a:p>
            <a:r>
              <a:rPr lang="ru-RU" sz="1600" i="1" dirty="0"/>
              <a:t>Я так тебя люблю»</a:t>
            </a:r>
          </a:p>
          <a:p>
            <a:r>
              <a:rPr lang="ru-RU" sz="1600" dirty="0"/>
              <a:t>/Сидоренко Александр, студент группы №21</a:t>
            </a:r>
          </a:p>
        </p:txBody>
      </p:sp>
      <p:pic>
        <p:nvPicPr>
          <p:cNvPr id="7" name="Picture 2" descr="http://forumsmile.ru/u/5/2/8/528e4f55578d182ee6e800cbabdc7046.png"/>
          <p:cNvPicPr>
            <a:picLocks noChangeAspect="1" noChangeArrowheads="1"/>
          </p:cNvPicPr>
          <p:nvPr/>
        </p:nvPicPr>
        <p:blipFill>
          <a:blip r:embed="rId4" cstate="print"/>
          <a:srcRect/>
          <a:stretch>
            <a:fillRect/>
          </a:stretch>
        </p:blipFill>
        <p:spPr bwMode="auto">
          <a:xfrm rot="12202192">
            <a:off x="7715518" y="56330"/>
            <a:ext cx="1318902" cy="825278"/>
          </a:xfrm>
          <a:prstGeom prst="rect">
            <a:avLst/>
          </a:prstGeom>
          <a:noFill/>
        </p:spPr>
      </p:pic>
    </p:spTree>
    <p:extLst>
      <p:ext uri="{BB962C8B-B14F-4D97-AF65-F5344CB8AC3E}">
        <p14:creationId xmlns:p14="http://schemas.microsoft.com/office/powerpoint/2010/main" val="332643101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3" name="Picture 2" descr="http://img-fotki.yandex.ru/get/6442/102699435.87c/0_a1b45_d5dec2a3_L.png.jpg"/>
          <p:cNvPicPr>
            <a:picLocks noChangeAspect="1" noChangeArrowheads="1"/>
          </p:cNvPicPr>
          <p:nvPr/>
        </p:nvPicPr>
        <p:blipFill>
          <a:blip r:embed="rId2" cstate="print"/>
          <a:srcRect/>
          <a:stretch>
            <a:fillRect/>
          </a:stretch>
        </p:blipFill>
        <p:spPr bwMode="auto">
          <a:xfrm rot="1875511">
            <a:off x="-97803" y="4496951"/>
            <a:ext cx="1804122" cy="1656184"/>
          </a:xfrm>
          <a:prstGeom prst="rect">
            <a:avLst/>
          </a:prstGeom>
          <a:noFill/>
        </p:spPr>
      </p:pic>
      <p:pic>
        <p:nvPicPr>
          <p:cNvPr id="4" name="Picture 2" descr="http://forumsmile.ru/u/2/f/d/2fd432955c982f0b9b333d8123e9b07f.jpg"/>
          <p:cNvPicPr>
            <a:picLocks noChangeAspect="1" noChangeArrowheads="1"/>
          </p:cNvPicPr>
          <p:nvPr/>
        </p:nvPicPr>
        <p:blipFill>
          <a:blip r:embed="rId3" cstate="print">
            <a:clrChange>
              <a:clrFrom>
                <a:srgbClr val="FFFFFF"/>
              </a:clrFrom>
              <a:clrTo>
                <a:srgbClr val="FFFFFF">
                  <a:alpha val="0"/>
                </a:srgbClr>
              </a:clrTo>
            </a:clrChange>
            <a:lum bright="-10000"/>
          </a:blip>
          <a:srcRect/>
          <a:stretch>
            <a:fillRect/>
          </a:stretch>
        </p:blipFill>
        <p:spPr bwMode="auto">
          <a:xfrm>
            <a:off x="8839" y="5275166"/>
            <a:ext cx="2339752" cy="1351297"/>
          </a:xfrm>
          <a:prstGeom prst="rect">
            <a:avLst/>
          </a:prstGeom>
          <a:noFill/>
        </p:spPr>
      </p:pic>
      <p:sp>
        <p:nvSpPr>
          <p:cNvPr id="5" name="Прямоугольник 4"/>
          <p:cNvSpPr/>
          <p:nvPr/>
        </p:nvSpPr>
        <p:spPr>
          <a:xfrm>
            <a:off x="323528" y="260647"/>
            <a:ext cx="8568952" cy="4524315"/>
          </a:xfrm>
          <a:prstGeom prst="rect">
            <a:avLst/>
          </a:prstGeom>
        </p:spPr>
        <p:txBody>
          <a:bodyPr wrap="square">
            <a:spAutoFit/>
          </a:bodyPr>
          <a:lstStyle/>
          <a:p>
            <a:r>
              <a:rPr lang="ru-RU" sz="1600" b="1" i="1" u="sng" dirty="0"/>
              <a:t>Письмо бабушке, Муратовой Анне Васильевне от ее правнука Антонова Константина Сергеевича</a:t>
            </a:r>
            <a:endParaRPr lang="ru-RU" sz="1600" i="1" dirty="0"/>
          </a:p>
          <a:p>
            <a:r>
              <a:rPr lang="ru-RU" sz="1600" i="1" dirty="0"/>
              <a:t>« Здравствуй, моя дорогая, любимая бабушка!</a:t>
            </a:r>
          </a:p>
          <a:p>
            <a:r>
              <a:rPr lang="ru-RU" sz="1600" i="1" dirty="0"/>
              <a:t>Я пишу тебе, чтобы выразить свою благодарность за твою храбрость и смелость. Я не могу себе представить, как в 29 лет, оставив ребенка родителям, ты пошла добровольцем на фронт.</a:t>
            </a:r>
          </a:p>
          <a:p>
            <a:r>
              <a:rPr lang="ru-RU" sz="1600" i="1" dirty="0"/>
              <a:t>        Во время войны, проходя  службу в госпитале, ты видела боль и кровь. После войны, сняв военную форму, ты надела довоенное красное праздничное платье, так хотелось почувствовать себя красивой и молодой женщиной. Но не смогла его носить – оно напоминало кровь. На войне ты потеряла мужа, моего дедушку. Но я благодарен судьбе, что ты осталась жива. Я помню каждую минуту, проведенную с тобой, помню, как ты учила меня считать, помню твою улыбку и радость на лице, когда я приезжал к тебе в гости, и как ты меня обнимала и говорила: «Здравствуй, внучок!» Но, к сожалению, я</a:t>
            </a:r>
          </a:p>
          <a:p>
            <a:r>
              <a:rPr lang="ru-RU" sz="1600" i="1" dirty="0"/>
              <a:t> не могу вспомнить твой голос…</a:t>
            </a:r>
          </a:p>
          <a:p>
            <a:r>
              <a:rPr lang="ru-RU" sz="1600" i="1" dirty="0"/>
              <a:t>        Ты прожила долгих счастливых 92 года. Ты смогла увидеть победу над фашистами, выдержала послевоенные испытания, увидела своих внуков и правнуков. </a:t>
            </a:r>
            <a:r>
              <a:rPr lang="ru-RU" sz="1600" i="1" dirty="0" err="1"/>
              <a:t>Яговорю</a:t>
            </a:r>
            <a:r>
              <a:rPr lang="ru-RU" sz="1600" i="1" dirty="0"/>
              <a:t> тебе: «Спасибо, бабуль…»</a:t>
            </a:r>
          </a:p>
          <a:p>
            <a:r>
              <a:rPr lang="ru-RU" sz="1600" dirty="0"/>
              <a:t>   /Антонов Константин, студент гр.№30</a:t>
            </a:r>
          </a:p>
        </p:txBody>
      </p:sp>
      <p:pic>
        <p:nvPicPr>
          <p:cNvPr id="6" name="Picture 2" descr="http://forumsmile.ru/u/5/2/8/528e4f55578d182ee6e800cbabdc7046.png"/>
          <p:cNvPicPr>
            <a:picLocks noChangeAspect="1" noChangeArrowheads="1"/>
          </p:cNvPicPr>
          <p:nvPr/>
        </p:nvPicPr>
        <p:blipFill>
          <a:blip r:embed="rId4" cstate="print"/>
          <a:srcRect/>
          <a:stretch>
            <a:fillRect/>
          </a:stretch>
        </p:blipFill>
        <p:spPr bwMode="auto">
          <a:xfrm rot="12202192">
            <a:off x="7536006" y="5888978"/>
            <a:ext cx="1318902" cy="825278"/>
          </a:xfrm>
          <a:prstGeom prst="rect">
            <a:avLst/>
          </a:prstGeom>
          <a:noFill/>
        </p:spPr>
      </p:pic>
    </p:spTree>
    <p:extLst>
      <p:ext uri="{BB962C8B-B14F-4D97-AF65-F5344CB8AC3E}">
        <p14:creationId xmlns:p14="http://schemas.microsoft.com/office/powerpoint/2010/main" val="81521504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3" name="Picture 2" descr="http://img-fotki.yandex.ru/get/6442/102699435.87c/0_a1b45_d5dec2a3_L.png.jpg"/>
          <p:cNvPicPr>
            <a:picLocks noChangeAspect="1" noChangeArrowheads="1"/>
          </p:cNvPicPr>
          <p:nvPr/>
        </p:nvPicPr>
        <p:blipFill>
          <a:blip r:embed="rId2" cstate="print"/>
          <a:srcRect/>
          <a:stretch>
            <a:fillRect/>
          </a:stretch>
        </p:blipFill>
        <p:spPr bwMode="auto">
          <a:xfrm rot="1875511">
            <a:off x="-97803" y="4496951"/>
            <a:ext cx="1804122" cy="1656184"/>
          </a:xfrm>
          <a:prstGeom prst="rect">
            <a:avLst/>
          </a:prstGeom>
          <a:noFill/>
        </p:spPr>
      </p:pic>
      <p:pic>
        <p:nvPicPr>
          <p:cNvPr id="4" name="Picture 2" descr="http://forumsmile.ru/u/2/f/d/2fd432955c982f0b9b333d8123e9b07f.jpg"/>
          <p:cNvPicPr>
            <a:picLocks noChangeAspect="1" noChangeArrowheads="1"/>
          </p:cNvPicPr>
          <p:nvPr/>
        </p:nvPicPr>
        <p:blipFill>
          <a:blip r:embed="rId3" cstate="print">
            <a:clrChange>
              <a:clrFrom>
                <a:srgbClr val="FFFFFF"/>
              </a:clrFrom>
              <a:clrTo>
                <a:srgbClr val="FFFFFF">
                  <a:alpha val="0"/>
                </a:srgbClr>
              </a:clrTo>
            </a:clrChange>
            <a:lum bright="-10000"/>
          </a:blip>
          <a:srcRect/>
          <a:stretch>
            <a:fillRect/>
          </a:stretch>
        </p:blipFill>
        <p:spPr bwMode="auto">
          <a:xfrm>
            <a:off x="8839" y="5275166"/>
            <a:ext cx="2339752" cy="1351297"/>
          </a:xfrm>
          <a:prstGeom prst="rect">
            <a:avLst/>
          </a:prstGeom>
          <a:noFill/>
        </p:spPr>
      </p:pic>
      <p:pic>
        <p:nvPicPr>
          <p:cNvPr id="5" name="Рисунок 4" descr="C:\Users\Kolyan\Desktop\письмо солдату\jvbl.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8591" y="3543987"/>
            <a:ext cx="6281803" cy="2957018"/>
          </a:xfrm>
          <a:prstGeom prst="rect">
            <a:avLst/>
          </a:prstGeom>
          <a:ln>
            <a:noFill/>
          </a:ln>
          <a:effectLst>
            <a:softEdge rad="112500"/>
          </a:effectLst>
        </p:spPr>
      </p:pic>
      <p:sp>
        <p:nvSpPr>
          <p:cNvPr id="6" name="Прямоугольник 5"/>
          <p:cNvSpPr/>
          <p:nvPr/>
        </p:nvSpPr>
        <p:spPr>
          <a:xfrm>
            <a:off x="539552" y="404665"/>
            <a:ext cx="5832648" cy="3139321"/>
          </a:xfrm>
          <a:prstGeom prst="rect">
            <a:avLst/>
          </a:prstGeom>
        </p:spPr>
        <p:txBody>
          <a:bodyPr wrap="square">
            <a:spAutoFit/>
          </a:bodyPr>
          <a:lstStyle/>
          <a:p>
            <a:r>
              <a:rPr lang="ru-RU" b="1" i="1" u="sng" dirty="0"/>
              <a:t>« Здравствуй, мой военный ровесник!</a:t>
            </a:r>
            <a:endParaRPr lang="ru-RU" i="1" dirty="0"/>
          </a:p>
          <a:p>
            <a:r>
              <a:rPr lang="ru-RU" i="1" dirty="0"/>
              <a:t>Спасибо тебе за то, что я живу, вижу вокруг себя лица родных и близких, не слышу разрывов снарядов и бомб…</a:t>
            </a:r>
          </a:p>
          <a:p>
            <a:r>
              <a:rPr lang="ru-RU" i="1" dirty="0"/>
              <a:t>     Ты и твои фронтовые товарищи защищали нашу Родину от фашистов, погибали от вражеских пуль и снарядов, но не сдавались врагу. </a:t>
            </a:r>
          </a:p>
          <a:p>
            <a:r>
              <a:rPr lang="ru-RU" i="1" dirty="0"/>
              <a:t>Мы помним вас, мы будем вечно вам благодарны за вашу смелость, отвагу, честь и любовь к своей Родине»</a:t>
            </a:r>
          </a:p>
          <a:p>
            <a:r>
              <a:rPr lang="ru-RU" i="1" dirty="0"/>
              <a:t> </a:t>
            </a:r>
          </a:p>
          <a:p>
            <a:r>
              <a:rPr lang="ru-RU" dirty="0"/>
              <a:t>/</a:t>
            </a:r>
            <a:r>
              <a:rPr lang="ru-RU" dirty="0" err="1"/>
              <a:t>Гладько</a:t>
            </a:r>
            <a:r>
              <a:rPr lang="ru-RU" dirty="0"/>
              <a:t> Александр, студент группы№30</a:t>
            </a:r>
          </a:p>
        </p:txBody>
      </p:sp>
      <p:pic>
        <p:nvPicPr>
          <p:cNvPr id="7" name="Picture 2" descr="http://forumsmile.ru/u/5/2/8/528e4f55578d182ee6e800cbabdc7046.png"/>
          <p:cNvPicPr>
            <a:picLocks noChangeAspect="1" noChangeArrowheads="1"/>
          </p:cNvPicPr>
          <p:nvPr/>
        </p:nvPicPr>
        <p:blipFill>
          <a:blip r:embed="rId5" cstate="print"/>
          <a:srcRect/>
          <a:stretch>
            <a:fillRect/>
          </a:stretch>
        </p:blipFill>
        <p:spPr bwMode="auto">
          <a:xfrm rot="12202192">
            <a:off x="7715518" y="56330"/>
            <a:ext cx="1318902" cy="825278"/>
          </a:xfrm>
          <a:prstGeom prst="rect">
            <a:avLst/>
          </a:prstGeom>
          <a:noFill/>
        </p:spPr>
      </p:pic>
    </p:spTree>
    <p:extLst>
      <p:ext uri="{BB962C8B-B14F-4D97-AF65-F5344CB8AC3E}">
        <p14:creationId xmlns:p14="http://schemas.microsoft.com/office/powerpoint/2010/main" val="1470575759"/>
      </p:ext>
    </p:extLst>
  </p:cSld>
  <p:clrMapOvr>
    <a:masterClrMapping/>
  </p:clrMapOvr>
  <p:transition spd="slow">
    <p:randomBa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899" y="178041"/>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3" name="Picture 2" descr="http://img-fotki.yandex.ru/get/6442/102699435.87c/0_a1b45_d5dec2a3_L.png.jpg"/>
          <p:cNvPicPr>
            <a:picLocks noChangeAspect="1" noChangeArrowheads="1"/>
          </p:cNvPicPr>
          <p:nvPr/>
        </p:nvPicPr>
        <p:blipFill>
          <a:blip r:embed="rId2" cstate="print"/>
          <a:srcRect/>
          <a:stretch>
            <a:fillRect/>
          </a:stretch>
        </p:blipFill>
        <p:spPr bwMode="auto">
          <a:xfrm rot="1875511">
            <a:off x="-97803" y="4496951"/>
            <a:ext cx="1804122" cy="1656184"/>
          </a:xfrm>
          <a:prstGeom prst="rect">
            <a:avLst/>
          </a:prstGeom>
          <a:noFill/>
        </p:spPr>
      </p:pic>
      <p:pic>
        <p:nvPicPr>
          <p:cNvPr id="4" name="Picture 2" descr="http://forumsmile.ru/u/2/f/d/2fd432955c982f0b9b333d8123e9b07f.jpg"/>
          <p:cNvPicPr>
            <a:picLocks noChangeAspect="1" noChangeArrowheads="1"/>
          </p:cNvPicPr>
          <p:nvPr/>
        </p:nvPicPr>
        <p:blipFill>
          <a:blip r:embed="rId3" cstate="print">
            <a:clrChange>
              <a:clrFrom>
                <a:srgbClr val="FFFFFF"/>
              </a:clrFrom>
              <a:clrTo>
                <a:srgbClr val="FFFFFF">
                  <a:alpha val="0"/>
                </a:srgbClr>
              </a:clrTo>
            </a:clrChange>
            <a:lum bright="-10000"/>
          </a:blip>
          <a:srcRect/>
          <a:stretch>
            <a:fillRect/>
          </a:stretch>
        </p:blipFill>
        <p:spPr bwMode="auto">
          <a:xfrm>
            <a:off x="8839" y="5275166"/>
            <a:ext cx="2339752" cy="1351297"/>
          </a:xfrm>
          <a:prstGeom prst="rect">
            <a:avLst/>
          </a:prstGeom>
          <a:noFill/>
        </p:spPr>
      </p:pic>
      <p:sp>
        <p:nvSpPr>
          <p:cNvPr id="5" name="Прямоугольник 4"/>
          <p:cNvSpPr/>
          <p:nvPr/>
        </p:nvSpPr>
        <p:spPr>
          <a:xfrm>
            <a:off x="2483768" y="786911"/>
            <a:ext cx="6543889" cy="5262979"/>
          </a:xfrm>
          <a:prstGeom prst="rect">
            <a:avLst/>
          </a:prstGeom>
        </p:spPr>
        <p:txBody>
          <a:bodyPr wrap="square">
            <a:spAutoFit/>
          </a:bodyPr>
          <a:lstStyle/>
          <a:p>
            <a:r>
              <a:rPr lang="ru-RU" sz="1400" b="1" i="1" u="sng" dirty="0"/>
              <a:t>Письмо моему деду, русскому солдату</a:t>
            </a:r>
            <a:endParaRPr lang="ru-RU" sz="1400" i="1" dirty="0"/>
          </a:p>
          <a:p>
            <a:r>
              <a:rPr lang="ru-RU" sz="1400" i="1" dirty="0"/>
              <a:t>«Здравствуй, дорогой мой дедушка!        Пишет тебе твой правнук Игорь. Мы с тобой никогда не виделись, но я очень много слышал о тебе…</a:t>
            </a:r>
          </a:p>
          <a:p>
            <a:r>
              <a:rPr lang="ru-RU" sz="1400" i="1" dirty="0"/>
              <a:t> Часто, просматривая  семейный альбом, я вижу пожелтевшую фотографию, на которой изображен боец. Он, улыбаясь, смотрит куда-то вдаль. Совсем еще мальчишка, чуть постарше меня. На лице улыбка, а глаза колючие, взгляд сосредоточенный. Это ты – мой дедушка. Фотография 1941 года…                              </a:t>
            </a:r>
          </a:p>
          <a:p>
            <a:r>
              <a:rPr lang="ru-RU" sz="1400" i="1" dirty="0"/>
              <a:t>    О тебе много рассказывает мой папа. Я узнал, что ты в первые дни войны ушел на фронт добровольцем, оставив дома жену и сына. Вы много писали друг другу писем, но однажды от тебя не пришел долгожданный ответ. Что с тобой случилось? Мы так и не нашли ответа на этот вопрос. Ты пропал без вести…             Дорогой мой дедушка, ты так и не узнал, что советские люди победили страшного опасного врага. Вы, русские солдаты, любили свою Родину, свой дом, своих родных и близких. Это чувство вело вас в бой за поруганную, растоптанную варварами родную землю. Это давало силу выстоять там, где рушился камень, плавилось железо… Вы выстояли под Москвой, победили под Сталинградом, дошли до Берлина.                                                             </a:t>
            </a:r>
          </a:p>
          <a:p>
            <a:r>
              <a:rPr lang="ru-RU" sz="1400" i="1" dirty="0"/>
              <a:t>     Но не всем было дано вернуться домой… Не увидела тебя и твоя семья, дедушка. Твой сын, дедушка, стал военным. Сейчас он подполковник в отставке, воспитывает нас, внуков. Я, твой правнук, учусь в колледже, овладеваю мирной профессией.  Спасибо тебе, мой родной, за мирное небо над головой, за мое счастливое детство, за моих дедушку и папу.                                     </a:t>
            </a:r>
          </a:p>
          <a:p>
            <a:r>
              <a:rPr lang="ru-RU" sz="1400" i="1" dirty="0"/>
              <a:t>Твой правнук, Павлов Игорь»</a:t>
            </a:r>
          </a:p>
          <a:p>
            <a:r>
              <a:rPr lang="ru-RU" sz="1400" dirty="0"/>
              <a:t>           / Павлов Игорь, студент группы№22</a:t>
            </a:r>
          </a:p>
        </p:txBody>
      </p:sp>
      <p:pic>
        <p:nvPicPr>
          <p:cNvPr id="6" name="Picture 2" descr="http://forumsmile.ru/u/5/2/8/528e4f55578d182ee6e800cbabdc7046.png"/>
          <p:cNvPicPr>
            <a:picLocks noChangeAspect="1" noChangeArrowheads="1"/>
          </p:cNvPicPr>
          <p:nvPr/>
        </p:nvPicPr>
        <p:blipFill>
          <a:blip r:embed="rId4" cstate="print"/>
          <a:srcRect/>
          <a:stretch>
            <a:fillRect/>
          </a:stretch>
        </p:blipFill>
        <p:spPr bwMode="auto">
          <a:xfrm rot="2067774">
            <a:off x="294281" y="56331"/>
            <a:ext cx="1318902" cy="825278"/>
          </a:xfrm>
          <a:prstGeom prst="rect">
            <a:avLst/>
          </a:prstGeom>
          <a:noFill/>
        </p:spPr>
      </p:pic>
    </p:spTree>
    <p:extLst>
      <p:ext uri="{BB962C8B-B14F-4D97-AF65-F5344CB8AC3E}">
        <p14:creationId xmlns:p14="http://schemas.microsoft.com/office/powerpoint/2010/main" val="125278020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3" name="Picture 2" descr="http://img-fotki.yandex.ru/get/6442/102699435.87c/0_a1b45_d5dec2a3_L.png.jpg"/>
          <p:cNvPicPr>
            <a:picLocks noChangeAspect="1" noChangeArrowheads="1"/>
          </p:cNvPicPr>
          <p:nvPr/>
        </p:nvPicPr>
        <p:blipFill>
          <a:blip r:embed="rId2" cstate="print"/>
          <a:srcRect/>
          <a:stretch>
            <a:fillRect/>
          </a:stretch>
        </p:blipFill>
        <p:spPr bwMode="auto">
          <a:xfrm rot="1875511">
            <a:off x="-97803" y="4496951"/>
            <a:ext cx="1804122" cy="1656184"/>
          </a:xfrm>
          <a:prstGeom prst="rect">
            <a:avLst/>
          </a:prstGeom>
          <a:noFill/>
        </p:spPr>
      </p:pic>
      <p:pic>
        <p:nvPicPr>
          <p:cNvPr id="4" name="Picture 2" descr="http://forumsmile.ru/u/2/f/d/2fd432955c982f0b9b333d8123e9b07f.jpg"/>
          <p:cNvPicPr>
            <a:picLocks noChangeAspect="1" noChangeArrowheads="1"/>
          </p:cNvPicPr>
          <p:nvPr/>
        </p:nvPicPr>
        <p:blipFill>
          <a:blip r:embed="rId3" cstate="print">
            <a:clrChange>
              <a:clrFrom>
                <a:srgbClr val="FFFFFF"/>
              </a:clrFrom>
              <a:clrTo>
                <a:srgbClr val="FFFFFF">
                  <a:alpha val="0"/>
                </a:srgbClr>
              </a:clrTo>
            </a:clrChange>
            <a:lum bright="-10000"/>
          </a:blip>
          <a:srcRect/>
          <a:stretch>
            <a:fillRect/>
          </a:stretch>
        </p:blipFill>
        <p:spPr bwMode="auto">
          <a:xfrm>
            <a:off x="8839" y="5275166"/>
            <a:ext cx="2339752" cy="1351297"/>
          </a:xfrm>
          <a:prstGeom prst="rect">
            <a:avLst/>
          </a:prstGeom>
          <a:noFill/>
        </p:spPr>
      </p:pic>
      <p:pic>
        <p:nvPicPr>
          <p:cNvPr id="5" name="Рисунок 4" descr="C:\Users\Kolyan\Desktop\письмо солдату\b-037.jpg"/>
          <p:cNvPicPr/>
          <p:nvPr/>
        </p:nvPicPr>
        <p:blipFill>
          <a:blip r:embed="rId4">
            <a:extLst>
              <a:ext uri="{28A0092B-C50C-407E-A947-70E740481C1C}">
                <a14:useLocalDpi xmlns:a14="http://schemas.microsoft.com/office/drawing/2010/main" val="0"/>
              </a:ext>
            </a:extLst>
          </a:blip>
          <a:srcRect/>
          <a:stretch>
            <a:fillRect/>
          </a:stretch>
        </p:blipFill>
        <p:spPr bwMode="auto">
          <a:xfrm>
            <a:off x="323528" y="332656"/>
            <a:ext cx="4248472" cy="40324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Прямоугольник 5"/>
          <p:cNvSpPr/>
          <p:nvPr/>
        </p:nvSpPr>
        <p:spPr>
          <a:xfrm>
            <a:off x="4788024" y="332656"/>
            <a:ext cx="4104456" cy="5355312"/>
          </a:xfrm>
          <a:prstGeom prst="rect">
            <a:avLst/>
          </a:prstGeom>
        </p:spPr>
        <p:txBody>
          <a:bodyPr wrap="square">
            <a:spAutoFit/>
          </a:bodyPr>
          <a:lstStyle/>
          <a:p>
            <a:r>
              <a:rPr lang="ru-RU" b="1" i="1" u="sng" dirty="0"/>
              <a:t>Письмо ветерану</a:t>
            </a:r>
            <a:endParaRPr lang="ru-RU" i="1" dirty="0"/>
          </a:p>
          <a:p>
            <a:r>
              <a:rPr lang="ru-RU" dirty="0"/>
              <a:t>«Здравствуйте, уважаемый ветеран Великой Отечественной войны!              Пишет Вам студент Казанского политехнического колледжа </a:t>
            </a:r>
            <a:r>
              <a:rPr lang="ru-RU" dirty="0" err="1"/>
              <a:t>Хакимуллин</a:t>
            </a:r>
            <a:r>
              <a:rPr lang="ru-RU" dirty="0"/>
              <a:t> Тимур. Я, все мои друзья и родные обязаны Вам своей жизнью. Вы подарили нам мирное небо над нашей головой, спокойную счастливую жизнь. И сейчас, в годовщину Великой Победы, я хочу сказать Вам огромное спасибо за тот подвиг, который Вы совершили ради нас, своих потомков.      Время уносит все дальше память об этой войне, и очень грустно, что с каждым годом становится все меньше и меньше наших ветеранов… Но память о подвиге этих людей продолжает жить в наших сердцах. </a:t>
            </a:r>
          </a:p>
        </p:txBody>
      </p:sp>
      <p:pic>
        <p:nvPicPr>
          <p:cNvPr id="7" name="Picture 2" descr="http://forumsmile.ru/u/5/2/8/528e4f55578d182ee6e800cbabdc7046.png"/>
          <p:cNvPicPr>
            <a:picLocks noChangeAspect="1" noChangeArrowheads="1"/>
          </p:cNvPicPr>
          <p:nvPr/>
        </p:nvPicPr>
        <p:blipFill>
          <a:blip r:embed="rId5" cstate="print"/>
          <a:srcRect/>
          <a:stretch>
            <a:fillRect/>
          </a:stretch>
        </p:blipFill>
        <p:spPr bwMode="auto">
          <a:xfrm rot="12202192">
            <a:off x="7715518" y="56330"/>
            <a:ext cx="1318902" cy="825278"/>
          </a:xfrm>
          <a:prstGeom prst="rect">
            <a:avLst/>
          </a:prstGeom>
          <a:noFill/>
        </p:spPr>
      </p:pic>
    </p:spTree>
    <p:extLst>
      <p:ext uri="{BB962C8B-B14F-4D97-AF65-F5344CB8AC3E}">
        <p14:creationId xmlns:p14="http://schemas.microsoft.com/office/powerpoint/2010/main" val="187298394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3" name="Picture 2" descr="http://img-fotki.yandex.ru/get/6442/102699435.87c/0_a1b45_d5dec2a3_L.png.jpg"/>
          <p:cNvPicPr>
            <a:picLocks noChangeAspect="1" noChangeArrowheads="1"/>
          </p:cNvPicPr>
          <p:nvPr/>
        </p:nvPicPr>
        <p:blipFill>
          <a:blip r:embed="rId2" cstate="print"/>
          <a:srcRect/>
          <a:stretch>
            <a:fillRect/>
          </a:stretch>
        </p:blipFill>
        <p:spPr bwMode="auto">
          <a:xfrm rot="1875511">
            <a:off x="-97803" y="4496951"/>
            <a:ext cx="1804122" cy="1656184"/>
          </a:xfrm>
          <a:prstGeom prst="rect">
            <a:avLst/>
          </a:prstGeom>
          <a:noFill/>
        </p:spPr>
      </p:pic>
      <p:pic>
        <p:nvPicPr>
          <p:cNvPr id="4" name="Picture 2" descr="http://forumsmile.ru/u/2/f/d/2fd432955c982f0b9b333d8123e9b07f.jpg"/>
          <p:cNvPicPr>
            <a:picLocks noChangeAspect="1" noChangeArrowheads="1"/>
          </p:cNvPicPr>
          <p:nvPr/>
        </p:nvPicPr>
        <p:blipFill>
          <a:blip r:embed="rId3" cstate="print">
            <a:clrChange>
              <a:clrFrom>
                <a:srgbClr val="FFFFFF"/>
              </a:clrFrom>
              <a:clrTo>
                <a:srgbClr val="FFFFFF">
                  <a:alpha val="0"/>
                </a:srgbClr>
              </a:clrTo>
            </a:clrChange>
            <a:lum bright="-10000"/>
          </a:blip>
          <a:srcRect/>
          <a:stretch>
            <a:fillRect/>
          </a:stretch>
        </p:blipFill>
        <p:spPr bwMode="auto">
          <a:xfrm>
            <a:off x="8839" y="5275166"/>
            <a:ext cx="2339752" cy="1351297"/>
          </a:xfrm>
          <a:prstGeom prst="rect">
            <a:avLst/>
          </a:prstGeom>
          <a:noFill/>
        </p:spPr>
      </p:pic>
      <p:sp>
        <p:nvSpPr>
          <p:cNvPr id="10" name="Прямоугольник 9"/>
          <p:cNvSpPr/>
          <p:nvPr/>
        </p:nvSpPr>
        <p:spPr>
          <a:xfrm>
            <a:off x="2286000" y="476672"/>
            <a:ext cx="4572000" cy="5355312"/>
          </a:xfrm>
          <a:prstGeom prst="rect">
            <a:avLst/>
          </a:prstGeom>
        </p:spPr>
        <p:txBody>
          <a:bodyPr>
            <a:spAutoFit/>
          </a:bodyPr>
          <a:lstStyle/>
          <a:p>
            <a:r>
              <a:rPr lang="ru-RU" i="1" dirty="0"/>
              <a:t> Кто Вы, защитники нашей Родины, воины победители?  Это ты, Солдат, в </a:t>
            </a:r>
            <a:r>
              <a:rPr lang="ru-RU" i="1" dirty="0" err="1"/>
              <a:t>Трептов</a:t>
            </a:r>
            <a:r>
              <a:rPr lang="ru-RU" i="1" dirty="0"/>
              <a:t>-парке сжимаешь в одной руке меч, а другой нежно прижимаешь к груди спасенную тобой немецкую девочку. Это ты, Солдат Алеша, в Софии, богатырь Земли Русской с автоматом на груди. Это ты, Солдат-освободитель в </a:t>
            </a:r>
            <a:r>
              <a:rPr lang="ru-RU" i="1" dirty="0" err="1"/>
              <a:t>Таллине</a:t>
            </a:r>
            <a:r>
              <a:rPr lang="ru-RU" i="1" dirty="0"/>
              <a:t>, снявший пилотку  и опустивший свой автомат в минуту скорби. Таким ты был, сильный духом, непобедимый Советский Солдат.</a:t>
            </a:r>
          </a:p>
          <a:p>
            <a:r>
              <a:rPr lang="ru-RU" i="1" dirty="0"/>
              <a:t>          Мира Вам, заботы и внимания со стороны близких и родных вам людей, живите долго и радуйтесь каждому прожитому вами дню, здоровья Вам и вашим близким.</a:t>
            </a:r>
          </a:p>
          <a:p>
            <a:r>
              <a:rPr lang="ru-RU" i="1" dirty="0"/>
              <a:t>          С благодарностью и уважением студент КПК группы №30 </a:t>
            </a:r>
            <a:r>
              <a:rPr lang="ru-RU" i="1" dirty="0" err="1"/>
              <a:t>Хакимуллин</a:t>
            </a:r>
            <a:r>
              <a:rPr lang="ru-RU" i="1" dirty="0"/>
              <a:t> Тимур»</a:t>
            </a:r>
            <a:endParaRPr lang="ru-RU" dirty="0"/>
          </a:p>
        </p:txBody>
      </p:sp>
      <p:pic>
        <p:nvPicPr>
          <p:cNvPr id="11" name="Picture 2" descr="http://forumsmile.ru/u/5/2/8/528e4f55578d182ee6e800cbabdc7046.png"/>
          <p:cNvPicPr>
            <a:picLocks noChangeAspect="1" noChangeArrowheads="1"/>
          </p:cNvPicPr>
          <p:nvPr/>
        </p:nvPicPr>
        <p:blipFill>
          <a:blip r:embed="rId4" cstate="print"/>
          <a:srcRect/>
          <a:stretch>
            <a:fillRect/>
          </a:stretch>
        </p:blipFill>
        <p:spPr bwMode="auto">
          <a:xfrm rot="12202192">
            <a:off x="7715518" y="56330"/>
            <a:ext cx="1318902" cy="825278"/>
          </a:xfrm>
          <a:prstGeom prst="rect">
            <a:avLst/>
          </a:prstGeom>
          <a:noFill/>
        </p:spPr>
      </p:pic>
    </p:spTree>
    <p:extLst>
      <p:ext uri="{BB962C8B-B14F-4D97-AF65-F5344CB8AC3E}">
        <p14:creationId xmlns:p14="http://schemas.microsoft.com/office/powerpoint/2010/main" val="110444417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img-fotki.yandex.ru/get/6442/102699435.87c/0_a1b45_d5dec2a3_L.png.jpg"/>
          <p:cNvPicPr>
            <a:picLocks noChangeAspect="1" noChangeArrowheads="1"/>
          </p:cNvPicPr>
          <p:nvPr/>
        </p:nvPicPr>
        <p:blipFill>
          <a:blip r:embed="rId2" cstate="print"/>
          <a:srcRect/>
          <a:stretch>
            <a:fillRect/>
          </a:stretch>
        </p:blipFill>
        <p:spPr bwMode="auto">
          <a:xfrm rot="1875511">
            <a:off x="-97803" y="4496951"/>
            <a:ext cx="1804122" cy="1656184"/>
          </a:xfrm>
          <a:prstGeom prst="rect">
            <a:avLst/>
          </a:prstGeom>
          <a:noFill/>
        </p:spPr>
      </p:pic>
      <p:pic>
        <p:nvPicPr>
          <p:cNvPr id="2" name="Picture 2" descr="http://forumsmile.ru/u/2/f/d/2fd432955c982f0b9b333d8123e9b07f.jpg"/>
          <p:cNvPicPr>
            <a:picLocks noChangeAspect="1" noChangeArrowheads="1"/>
          </p:cNvPicPr>
          <p:nvPr/>
        </p:nvPicPr>
        <p:blipFill>
          <a:blip r:embed="rId3" cstate="print">
            <a:clrChange>
              <a:clrFrom>
                <a:srgbClr val="FFFFFF"/>
              </a:clrFrom>
              <a:clrTo>
                <a:srgbClr val="FFFFFF">
                  <a:alpha val="0"/>
                </a:srgbClr>
              </a:clrTo>
            </a:clrChange>
            <a:lum bright="-10000"/>
          </a:blip>
          <a:srcRect/>
          <a:stretch>
            <a:fillRect/>
          </a:stretch>
        </p:blipFill>
        <p:spPr bwMode="auto">
          <a:xfrm>
            <a:off x="8839" y="5275166"/>
            <a:ext cx="2339752" cy="1351297"/>
          </a:xfrm>
          <a:prstGeom prst="rect">
            <a:avLst/>
          </a:prstGeom>
          <a:noFill/>
        </p:spPr>
      </p:pic>
      <p:pic>
        <p:nvPicPr>
          <p:cNvPr id="4" name="Picture 2" descr="http://forumsmile.ru/u/5/2/8/528e4f55578d182ee6e800cbabdc7046.png"/>
          <p:cNvPicPr>
            <a:picLocks noChangeAspect="1" noChangeArrowheads="1"/>
          </p:cNvPicPr>
          <p:nvPr/>
        </p:nvPicPr>
        <p:blipFill>
          <a:blip r:embed="rId4" cstate="print"/>
          <a:srcRect/>
          <a:stretch>
            <a:fillRect/>
          </a:stretch>
        </p:blipFill>
        <p:spPr bwMode="auto">
          <a:xfrm rot="12202192">
            <a:off x="7715518" y="56330"/>
            <a:ext cx="1318902" cy="825278"/>
          </a:xfrm>
          <a:prstGeom prst="rect">
            <a:avLst/>
          </a:prstGeom>
          <a:noFill/>
        </p:spPr>
      </p:pic>
      <p:sp>
        <p:nvSpPr>
          <p:cNvPr id="5" name="TextBox 4"/>
          <p:cNvSpPr txBox="1"/>
          <p:nvPr/>
        </p:nvSpPr>
        <p:spPr>
          <a:xfrm>
            <a:off x="2195736" y="1577168"/>
            <a:ext cx="4824536" cy="2585323"/>
          </a:xfrm>
          <a:prstGeom prst="rect">
            <a:avLst/>
          </a:prstGeom>
          <a:noFill/>
        </p:spPr>
        <p:txBody>
          <a:bodyPr wrap="square" rtlCol="0">
            <a:spAutoFit/>
          </a:bodyPr>
          <a:lstStyle/>
          <a:p>
            <a:r>
              <a:rPr lang="ru-RU" dirty="0" smtClean="0"/>
              <a:t>1) Руководитель творческого содержания работы – </a:t>
            </a:r>
            <a:r>
              <a:rPr lang="ru-RU" dirty="0" err="1" smtClean="0"/>
              <a:t>Сморкалова</a:t>
            </a:r>
            <a:r>
              <a:rPr lang="ru-RU" dirty="0" smtClean="0"/>
              <a:t> Татьяна Ивановна, преподаватель русского языка и литературы, КПК.</a:t>
            </a:r>
          </a:p>
          <a:p>
            <a:r>
              <a:rPr lang="ru-RU" dirty="0" smtClean="0"/>
              <a:t>2) Руководитель графического оформления работы - Ливанова </a:t>
            </a:r>
            <a:r>
              <a:rPr lang="ru-RU" dirty="0" err="1" smtClean="0"/>
              <a:t>Эльвина</a:t>
            </a:r>
            <a:r>
              <a:rPr lang="ru-RU" dirty="0" smtClean="0"/>
              <a:t> Викторовна, преподаватель информатики и ИКТ, КПК.</a:t>
            </a:r>
          </a:p>
          <a:p>
            <a:r>
              <a:rPr lang="ru-RU" dirty="0" smtClean="0"/>
              <a:t>3) Графическое оформление работы – Закиров Булат, студент гр. 32 КПК.</a:t>
            </a:r>
            <a:endParaRPr lang="ru-RU" dirty="0"/>
          </a:p>
        </p:txBody>
      </p:sp>
    </p:spTree>
    <p:extLst>
      <p:ext uri="{BB962C8B-B14F-4D97-AF65-F5344CB8AC3E}">
        <p14:creationId xmlns:p14="http://schemas.microsoft.com/office/powerpoint/2010/main" val="10567801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 name="Прямоугольник 2"/>
          <p:cNvSpPr/>
          <p:nvPr/>
        </p:nvSpPr>
        <p:spPr>
          <a:xfrm>
            <a:off x="70287"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1" name="Picture 2" descr="http://img-fotki.yandex.ru/get/6442/102699435.87c/0_a1b45_d5dec2a3_L.png.jpg"/>
          <p:cNvPicPr>
            <a:picLocks noChangeAspect="1" noChangeArrowheads="1"/>
          </p:cNvPicPr>
          <p:nvPr/>
        </p:nvPicPr>
        <p:blipFill>
          <a:blip r:embed="rId2" cstate="print"/>
          <a:srcRect/>
          <a:stretch>
            <a:fillRect/>
          </a:stretch>
        </p:blipFill>
        <p:spPr bwMode="auto">
          <a:xfrm rot="1875511">
            <a:off x="-169810" y="4496951"/>
            <a:ext cx="1804122" cy="1656184"/>
          </a:xfrm>
          <a:prstGeom prst="rect">
            <a:avLst/>
          </a:prstGeom>
          <a:noFill/>
        </p:spPr>
      </p:pic>
      <p:pic>
        <p:nvPicPr>
          <p:cNvPr id="12" name="Picture 2" descr="http://forumsmile.ru/u/2/f/d/2fd432955c982f0b9b333d8123e9b07f.jpg"/>
          <p:cNvPicPr>
            <a:picLocks noChangeAspect="1" noChangeArrowheads="1"/>
          </p:cNvPicPr>
          <p:nvPr/>
        </p:nvPicPr>
        <p:blipFill>
          <a:blip r:embed="rId3" cstate="print">
            <a:clrChange>
              <a:clrFrom>
                <a:srgbClr val="FFFFFF"/>
              </a:clrFrom>
              <a:clrTo>
                <a:srgbClr val="FFFFFF">
                  <a:alpha val="0"/>
                </a:srgbClr>
              </a:clrTo>
            </a:clrChange>
            <a:lum bright="-10000"/>
          </a:blip>
          <a:srcRect/>
          <a:stretch>
            <a:fillRect/>
          </a:stretch>
        </p:blipFill>
        <p:spPr bwMode="auto">
          <a:xfrm>
            <a:off x="0" y="5506703"/>
            <a:ext cx="2339752" cy="1351297"/>
          </a:xfrm>
          <a:prstGeom prst="rect">
            <a:avLst/>
          </a:prstGeom>
          <a:noFill/>
        </p:spPr>
      </p:pic>
      <p:pic>
        <p:nvPicPr>
          <p:cNvPr id="13" name="Picture 2" descr="http://forumsmile.ru/u/5/2/8/528e4f55578d182ee6e800cbabdc7046.png"/>
          <p:cNvPicPr>
            <a:picLocks noChangeAspect="1" noChangeArrowheads="1"/>
          </p:cNvPicPr>
          <p:nvPr/>
        </p:nvPicPr>
        <p:blipFill>
          <a:blip r:embed="rId4"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4" cstate="print"/>
          <a:srcRect/>
          <a:stretch>
            <a:fillRect/>
          </a:stretch>
        </p:blipFill>
        <p:spPr bwMode="auto">
          <a:xfrm rot="12202192">
            <a:off x="7715518" y="56330"/>
            <a:ext cx="1318902" cy="825278"/>
          </a:xfrm>
          <a:prstGeom prst="rect">
            <a:avLst/>
          </a:prstGeom>
          <a:noFill/>
        </p:spPr>
      </p:pic>
      <p:pic>
        <p:nvPicPr>
          <p:cNvPr id="1026" name="Picture 2" descr="C:\Users\Student11\Desktop\Безымянный009.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465" y="769441"/>
            <a:ext cx="8140268" cy="3939083"/>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5066195" y="1538883"/>
            <a:ext cx="3766382" cy="4616648"/>
          </a:xfrm>
          <a:prstGeom prst="rect">
            <a:avLst/>
          </a:prstGeom>
        </p:spPr>
        <p:txBody>
          <a:bodyPr wrap="square">
            <a:spAutoFit/>
          </a:bodyPr>
          <a:lstStyle/>
          <a:p>
            <a:r>
              <a:rPr lang="ru-RU" sz="1400" i="1" dirty="0"/>
              <a:t> «Течет река времени. Минуло более семидесяти лет с того незабываемого и страшного дня, когда настежь распахнулись огромные – от Баренцева до Черного моря – двери войны. Много воды унесла река времени с тех пор. Заросли шрамы окопов, исчезли пепелища сожженных городов,  выросли новые поколения. Но в памяти человеческой 22 июня 1941 года осталось не просто как роковая дата, но и как рубеж, начало отсчета долгих 1418 дней и ночей Великой Отечественной войны. Воины свыше ста национальностей защищали Отечество от коричневой фашистской чумы, выстояли и победили, скрепив кровью свое нерушимое братство. Мы, поколение 21 века, склоняем головы перед мужеством тех, кто отстоял свободу и независимость Родины, сражавшихся с врагами на суше и на море, в воздухе и на воде…»</a:t>
            </a:r>
          </a:p>
          <a:p>
            <a:r>
              <a:rPr lang="ru-RU" sz="1400" dirty="0"/>
              <a:t>      /Сердюк Алексей, студент группы № 12</a:t>
            </a: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 name="Прямоугольник 2"/>
          <p:cNvSpPr/>
          <p:nvPr/>
        </p:nvSpPr>
        <p:spPr>
          <a:xfrm>
            <a:off x="182474"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1" name="Picture 2" descr="http://img-fotki.yandex.ru/get/6442/102699435.87c/0_a1b45_d5dec2a3_L.png.jpg"/>
          <p:cNvPicPr>
            <a:picLocks noChangeAspect="1" noChangeArrowheads="1"/>
          </p:cNvPicPr>
          <p:nvPr/>
        </p:nvPicPr>
        <p:blipFill>
          <a:blip r:embed="rId2" cstate="print"/>
          <a:srcRect/>
          <a:stretch>
            <a:fillRect/>
          </a:stretch>
        </p:blipFill>
        <p:spPr bwMode="auto">
          <a:xfrm rot="1875511">
            <a:off x="-97803" y="4496951"/>
            <a:ext cx="1804122" cy="1656184"/>
          </a:xfrm>
          <a:prstGeom prst="rect">
            <a:avLst/>
          </a:prstGeom>
          <a:noFill/>
        </p:spPr>
      </p:pic>
      <p:pic>
        <p:nvPicPr>
          <p:cNvPr id="12" name="Picture 2" descr="http://forumsmile.ru/u/2/f/d/2fd432955c982f0b9b333d8123e9b07f.jpg"/>
          <p:cNvPicPr>
            <a:picLocks noChangeAspect="1" noChangeArrowheads="1"/>
          </p:cNvPicPr>
          <p:nvPr/>
        </p:nvPicPr>
        <p:blipFill>
          <a:blip r:embed="rId3" cstate="print">
            <a:clrChange>
              <a:clrFrom>
                <a:srgbClr val="FFFFFF"/>
              </a:clrFrom>
              <a:clrTo>
                <a:srgbClr val="FFFFFF">
                  <a:alpha val="0"/>
                </a:srgbClr>
              </a:clrTo>
            </a:clrChange>
            <a:lum bright="-10000"/>
          </a:blip>
          <a:srcRect/>
          <a:stretch>
            <a:fillRect/>
          </a:stretch>
        </p:blipFill>
        <p:spPr bwMode="auto">
          <a:xfrm>
            <a:off x="-8886" y="5376811"/>
            <a:ext cx="2339752" cy="1351297"/>
          </a:xfrm>
          <a:prstGeom prst="rect">
            <a:avLst/>
          </a:prstGeom>
          <a:noFill/>
        </p:spPr>
      </p:pic>
      <p:pic>
        <p:nvPicPr>
          <p:cNvPr id="13" name="Picture 2" descr="http://forumsmile.ru/u/5/2/8/528e4f55578d182ee6e800cbabdc7046.png"/>
          <p:cNvPicPr>
            <a:picLocks noChangeAspect="1" noChangeArrowheads="1"/>
          </p:cNvPicPr>
          <p:nvPr/>
        </p:nvPicPr>
        <p:blipFill>
          <a:blip r:embed="rId4"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4" cstate="print"/>
          <a:srcRect/>
          <a:stretch>
            <a:fillRect/>
          </a:stretch>
        </p:blipFill>
        <p:spPr bwMode="auto">
          <a:xfrm rot="12202192">
            <a:off x="7715518" y="56330"/>
            <a:ext cx="1318902" cy="825278"/>
          </a:xfrm>
          <a:prstGeom prst="rect">
            <a:avLst/>
          </a:prstGeom>
          <a:noFill/>
        </p:spPr>
      </p:pic>
      <p:pic>
        <p:nvPicPr>
          <p:cNvPr id="9" name="Рисунок 8" descr="C:\Users\Kolyan\Desktop\письмо солдату\47.jpg"/>
          <p:cNvPicPr/>
          <p:nvPr/>
        </p:nvPicPr>
        <p:blipFill>
          <a:blip r:embed="rId5">
            <a:extLst>
              <a:ext uri="{28A0092B-C50C-407E-A947-70E740481C1C}">
                <a14:useLocalDpi xmlns:a14="http://schemas.microsoft.com/office/drawing/2010/main" val="0"/>
              </a:ext>
            </a:extLst>
          </a:blip>
          <a:srcRect/>
          <a:stretch>
            <a:fillRect/>
          </a:stretch>
        </p:blipFill>
        <p:spPr bwMode="auto">
          <a:xfrm>
            <a:off x="323528" y="387023"/>
            <a:ext cx="4032448" cy="37620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Прямоугольник 3"/>
          <p:cNvSpPr/>
          <p:nvPr/>
        </p:nvSpPr>
        <p:spPr>
          <a:xfrm>
            <a:off x="4355975" y="1628800"/>
            <a:ext cx="4486463" cy="4247317"/>
          </a:xfrm>
          <a:prstGeom prst="rect">
            <a:avLst/>
          </a:prstGeom>
        </p:spPr>
        <p:txBody>
          <a:bodyPr wrap="square">
            <a:spAutoFit/>
          </a:bodyPr>
          <a:lstStyle/>
          <a:p>
            <a:r>
              <a:rPr lang="ru-RU" i="1" dirty="0"/>
              <a:t>«Когда я вижу пожилого человека с колодочками наград на лацкане пиджака – за подвиги на той страшной войне, мне хочется уловить в его лице нечто, характерное для него тогда, в далекой молодости. Это «нечто», наверное, легче представить себе, листая сводки фронтовых донесений в военных архивах,  пожелтевшие письма с фронта, слушая воспоминания ветеранов. Как трагично было то время. Сколько слез и горя, боли и отчаяния, сколько надежд на скорую победу, веры в свою страну и свой народ…»</a:t>
            </a:r>
          </a:p>
          <a:p>
            <a:r>
              <a:rPr lang="ru-RU" dirty="0"/>
              <a:t>         /Фролов Илья, студент группы №32</a:t>
            </a:r>
          </a:p>
        </p:txBody>
      </p:sp>
    </p:spTree>
  </p:cSld>
  <p:clrMapOvr>
    <a:masterClrMapping/>
  </p:clrMapOvr>
  <p:transition spd="slow">
    <p:cov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Рамка 1"/>
          <p:cNvSpPr/>
          <p:nvPr/>
        </p:nvSpPr>
        <p:spPr>
          <a:xfrm>
            <a:off x="0" y="0"/>
            <a:ext cx="9144000" cy="6858000"/>
          </a:xfrm>
          <a:prstGeom prst="frame">
            <a:avLst>
              <a:gd name="adj1" fmla="val 229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 name="Прямоугольник 2"/>
          <p:cNvSpPr/>
          <p:nvPr/>
        </p:nvSpPr>
        <p:spPr>
          <a:xfrm>
            <a:off x="179512" y="223831"/>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http://ru.viptalisman.com/flash/templates/graduate_album/album2/852_small.jpg</a:t>
            </a:r>
            <a:endParaRPr lang="ru-RU" dirty="0"/>
          </a:p>
        </p:txBody>
      </p:sp>
      <p:pic>
        <p:nvPicPr>
          <p:cNvPr id="11" name="Picture 2" descr="http://img-fotki.yandex.ru/get/6442/102699435.87c/0_a1b45_d5dec2a3_L.png.jpg"/>
          <p:cNvPicPr>
            <a:picLocks noChangeAspect="1" noChangeArrowheads="1"/>
          </p:cNvPicPr>
          <p:nvPr/>
        </p:nvPicPr>
        <p:blipFill>
          <a:blip r:embed="rId2" cstate="print"/>
          <a:srcRect/>
          <a:stretch>
            <a:fillRect/>
          </a:stretch>
        </p:blipFill>
        <p:spPr bwMode="auto">
          <a:xfrm rot="1875511">
            <a:off x="-169810" y="4496951"/>
            <a:ext cx="1804122" cy="1656184"/>
          </a:xfrm>
          <a:prstGeom prst="rect">
            <a:avLst/>
          </a:prstGeom>
          <a:noFill/>
        </p:spPr>
      </p:pic>
      <p:pic>
        <p:nvPicPr>
          <p:cNvPr id="12" name="Picture 2" descr="http://forumsmile.ru/u/2/f/d/2fd432955c982f0b9b333d8123e9b07f.jpg"/>
          <p:cNvPicPr>
            <a:picLocks noChangeAspect="1" noChangeArrowheads="1"/>
          </p:cNvPicPr>
          <p:nvPr/>
        </p:nvPicPr>
        <p:blipFill>
          <a:blip r:embed="rId3" cstate="print">
            <a:clrChange>
              <a:clrFrom>
                <a:srgbClr val="FFFFFF"/>
              </a:clrFrom>
              <a:clrTo>
                <a:srgbClr val="FFFFFF">
                  <a:alpha val="0"/>
                </a:srgbClr>
              </a:clrTo>
            </a:clrChange>
            <a:lum bright="-10000"/>
          </a:blip>
          <a:srcRect/>
          <a:stretch>
            <a:fillRect/>
          </a:stretch>
        </p:blipFill>
        <p:spPr bwMode="auto">
          <a:xfrm>
            <a:off x="0" y="5506703"/>
            <a:ext cx="2339752" cy="1351297"/>
          </a:xfrm>
          <a:prstGeom prst="rect">
            <a:avLst/>
          </a:prstGeom>
          <a:noFill/>
        </p:spPr>
      </p:pic>
      <p:pic>
        <p:nvPicPr>
          <p:cNvPr id="13" name="Picture 2" descr="http://forumsmile.ru/u/5/2/8/528e4f55578d182ee6e800cbabdc7046.png"/>
          <p:cNvPicPr>
            <a:picLocks noChangeAspect="1" noChangeArrowheads="1"/>
          </p:cNvPicPr>
          <p:nvPr/>
        </p:nvPicPr>
        <p:blipFill>
          <a:blip r:embed="rId4" cstate="print">
            <a:clrChange>
              <a:clrFrom>
                <a:srgbClr val="000000">
                  <a:alpha val="0"/>
                </a:srgbClr>
              </a:clrFrom>
              <a:clrTo>
                <a:srgbClr val="000000">
                  <a:alpha val="0"/>
                </a:srgbClr>
              </a:clrTo>
            </a:clrChange>
            <a:lum contrast="40000"/>
          </a:blip>
          <a:srcRect/>
          <a:stretch>
            <a:fillRect/>
          </a:stretch>
        </p:blipFill>
        <p:spPr bwMode="auto">
          <a:xfrm rot="7829922">
            <a:off x="8182988" y="356803"/>
            <a:ext cx="1318902" cy="825278"/>
          </a:xfrm>
          <a:prstGeom prst="rect">
            <a:avLst/>
          </a:prstGeom>
          <a:noFill/>
        </p:spPr>
      </p:pic>
      <p:pic>
        <p:nvPicPr>
          <p:cNvPr id="14" name="Picture 2" descr="http://forumsmile.ru/u/5/2/8/528e4f55578d182ee6e800cbabdc7046.png"/>
          <p:cNvPicPr>
            <a:picLocks noChangeAspect="1" noChangeArrowheads="1"/>
          </p:cNvPicPr>
          <p:nvPr/>
        </p:nvPicPr>
        <p:blipFill>
          <a:blip r:embed="rId4" cstate="print"/>
          <a:srcRect/>
          <a:stretch>
            <a:fillRect/>
          </a:stretch>
        </p:blipFill>
        <p:spPr bwMode="auto">
          <a:xfrm rot="12202192">
            <a:off x="7715518" y="56330"/>
            <a:ext cx="1318902" cy="825278"/>
          </a:xfrm>
          <a:prstGeom prst="rect">
            <a:avLst/>
          </a:prstGeom>
          <a:noFill/>
        </p:spPr>
      </p:pic>
      <p:pic>
        <p:nvPicPr>
          <p:cNvPr id="17" name="Рисунок 16" descr="C:\Users\Kolyan\Desktop\письмо солдату\1320390828_d133f81b62155761588491f9d96.jpg"/>
          <p:cNvPicPr/>
          <p:nvPr/>
        </p:nvPicPr>
        <p:blipFill>
          <a:blip r:embed="rId5">
            <a:extLst>
              <a:ext uri="{28A0092B-C50C-407E-A947-70E740481C1C}">
                <a14:useLocalDpi xmlns:a14="http://schemas.microsoft.com/office/drawing/2010/main" val="0"/>
              </a:ext>
            </a:extLst>
          </a:blip>
          <a:srcRect/>
          <a:stretch>
            <a:fillRect/>
          </a:stretch>
        </p:blipFill>
        <p:spPr bwMode="auto">
          <a:xfrm>
            <a:off x="310975" y="801252"/>
            <a:ext cx="4261026" cy="36358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Прямоугольник 3"/>
          <p:cNvSpPr/>
          <p:nvPr/>
        </p:nvSpPr>
        <p:spPr>
          <a:xfrm>
            <a:off x="4772646" y="1508869"/>
            <a:ext cx="4086570" cy="3785652"/>
          </a:xfrm>
          <a:prstGeom prst="rect">
            <a:avLst/>
          </a:prstGeom>
        </p:spPr>
        <p:txBody>
          <a:bodyPr wrap="square">
            <a:spAutoFit/>
          </a:bodyPr>
          <a:lstStyle/>
          <a:p>
            <a:r>
              <a:rPr lang="ru-RU" sz="1500" i="1" dirty="0"/>
              <a:t>«Все дальше и дальше уходят в историю грозные годы Великой Отечественной. Но в памяти людей навеки сохранятся величие и подвиг советского народа, отстоявшего нашу Родину от фашистских захватчиков. Победа досталась нам  ценой громадных жертв. Двадцать семь миллионов своих сынов и дочерей потеряла Родина-мать.</a:t>
            </a:r>
          </a:p>
          <a:p>
            <a:r>
              <a:rPr lang="ru-RU" sz="1500" i="1" dirty="0"/>
              <a:t>И пусть всегда горит Вечный огонь у Могилы Неизвестного Солдата, пусть 9 Мая навсегда останется самым большим и светлым праздником, отменить который не позволено никому.   Склоним головы, вспоминая павших. Почтим память погибших героев…»          </a:t>
            </a:r>
          </a:p>
          <a:p>
            <a:r>
              <a:rPr lang="ru-RU" sz="1500" dirty="0"/>
              <a:t>/</a:t>
            </a:r>
            <a:r>
              <a:rPr lang="ru-RU" sz="1500" dirty="0" err="1"/>
              <a:t>Гарифуллин</a:t>
            </a:r>
            <a:r>
              <a:rPr lang="ru-RU" sz="1500" dirty="0"/>
              <a:t> Ильдар, студент группы№13</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31514" y="133901"/>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2" name="Picture 2" descr="http://img-fotki.yandex.ru/get/6442/102699435.87c/0_a1b45_d5dec2a3_L.png.jpg"/>
          <p:cNvPicPr>
            <a:picLocks noChangeAspect="1" noChangeArrowheads="1"/>
          </p:cNvPicPr>
          <p:nvPr/>
        </p:nvPicPr>
        <p:blipFill>
          <a:blip r:embed="rId2" cstate="print"/>
          <a:srcRect/>
          <a:stretch>
            <a:fillRect/>
          </a:stretch>
        </p:blipFill>
        <p:spPr bwMode="auto">
          <a:xfrm rot="1875511">
            <a:off x="-97803" y="4496951"/>
            <a:ext cx="1804122" cy="1656184"/>
          </a:xfrm>
          <a:prstGeom prst="rect">
            <a:avLst/>
          </a:prstGeom>
          <a:noFill/>
        </p:spPr>
      </p:pic>
      <p:pic>
        <p:nvPicPr>
          <p:cNvPr id="3" name="Picture 2" descr="http://forumsmile.ru/u/2/f/d/2fd432955c982f0b9b333d8123e9b07f.jpg"/>
          <p:cNvPicPr>
            <a:picLocks noChangeAspect="1" noChangeArrowheads="1"/>
          </p:cNvPicPr>
          <p:nvPr/>
        </p:nvPicPr>
        <p:blipFill>
          <a:blip r:embed="rId3" cstate="print">
            <a:clrChange>
              <a:clrFrom>
                <a:srgbClr val="FFFFFF"/>
              </a:clrFrom>
              <a:clrTo>
                <a:srgbClr val="FFFFFF">
                  <a:alpha val="0"/>
                </a:srgbClr>
              </a:clrTo>
            </a:clrChange>
            <a:lum bright="-10000"/>
          </a:blip>
          <a:srcRect/>
          <a:stretch>
            <a:fillRect/>
          </a:stretch>
        </p:blipFill>
        <p:spPr bwMode="auto">
          <a:xfrm>
            <a:off x="149269" y="5262087"/>
            <a:ext cx="2339752" cy="1351297"/>
          </a:xfrm>
          <a:prstGeom prst="rect">
            <a:avLst/>
          </a:prstGeom>
          <a:noFill/>
        </p:spPr>
      </p:pic>
      <p:sp>
        <p:nvSpPr>
          <p:cNvPr id="6" name="Прямоугольник 5"/>
          <p:cNvSpPr/>
          <p:nvPr/>
        </p:nvSpPr>
        <p:spPr>
          <a:xfrm>
            <a:off x="395536" y="332656"/>
            <a:ext cx="4032448" cy="4247317"/>
          </a:xfrm>
          <a:prstGeom prst="rect">
            <a:avLst/>
          </a:prstGeom>
        </p:spPr>
        <p:txBody>
          <a:bodyPr wrap="square">
            <a:spAutoFit/>
          </a:bodyPr>
          <a:lstStyle/>
          <a:p>
            <a:r>
              <a:rPr lang="ru-RU" i="1" u="sng" dirty="0"/>
              <a:t>«Война…</a:t>
            </a:r>
            <a:r>
              <a:rPr lang="ru-RU" i="1" dirty="0"/>
              <a:t>  От Бреста до Москвы 1000 километров, от Москвы до Берлина – 1600. Итого 2600 километров. Это если считать по прямой. Так мало, не правда ли? 2600 километров… Поездом – четверо суток, самолетом – четыре часа, а перебежками по-пластунски под грохот снарядов и взрывов бомб – четыре долгих года. Забыть прошлое – значит предать память о людях, погибших за счастье Родины. Нет, ни нам, ни нашим детям забывать об этом нельзя»</a:t>
            </a:r>
          </a:p>
          <a:p>
            <a:r>
              <a:rPr lang="ru-RU" dirty="0"/>
              <a:t>/Хасанов Руслан, студент группы №11</a:t>
            </a:r>
          </a:p>
        </p:txBody>
      </p:sp>
      <p:pic>
        <p:nvPicPr>
          <p:cNvPr id="7" name="Рисунок 6" descr="C:\Users\Kolyan\Desktop\письмо солдату\ac46af9838f1429af2bf5f99bf247291.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88024" y="331918"/>
            <a:ext cx="3960440" cy="2587409"/>
          </a:xfrm>
          <a:prstGeom prst="rect">
            <a:avLst/>
          </a:prstGeom>
          <a:noFill/>
          <a:ln>
            <a:noFill/>
          </a:ln>
        </p:spPr>
      </p:pic>
      <p:sp>
        <p:nvSpPr>
          <p:cNvPr id="8" name="Прямоугольник 7"/>
          <p:cNvSpPr/>
          <p:nvPr/>
        </p:nvSpPr>
        <p:spPr>
          <a:xfrm>
            <a:off x="4524002" y="3212976"/>
            <a:ext cx="4397756" cy="2862322"/>
          </a:xfrm>
          <a:prstGeom prst="rect">
            <a:avLst/>
          </a:prstGeom>
        </p:spPr>
        <p:txBody>
          <a:bodyPr wrap="square">
            <a:spAutoFit/>
          </a:bodyPr>
          <a:lstStyle/>
          <a:p>
            <a:r>
              <a:rPr lang="ru-RU" i="1" dirty="0"/>
              <a:t>«Мы, всегда будем помнить героические подвиги нашего народа в годы Великой Отечественной войны. Навечно останутся в наших сердцах имена героев, отдавших свою жизнь за наше будущее. Никогда не забудем мы тех, кто, не жалея своей жизни, завоевал свободу и счастье для грядущих поколений…»</a:t>
            </a:r>
          </a:p>
          <a:p>
            <a:r>
              <a:rPr lang="ru-RU" dirty="0"/>
              <a:t>/Хайруллин Артур, студент группы №10</a:t>
            </a:r>
          </a:p>
        </p:txBody>
      </p:sp>
      <p:pic>
        <p:nvPicPr>
          <p:cNvPr id="9" name="Picture 2" descr="http://forumsmile.ru/u/5/2/8/528e4f55578d182ee6e800cbabdc7046.png"/>
          <p:cNvPicPr>
            <a:picLocks noChangeAspect="1" noChangeArrowheads="1"/>
          </p:cNvPicPr>
          <p:nvPr/>
        </p:nvPicPr>
        <p:blipFill>
          <a:blip r:embed="rId5" cstate="print"/>
          <a:srcRect/>
          <a:stretch>
            <a:fillRect/>
          </a:stretch>
        </p:blipFill>
        <p:spPr bwMode="auto">
          <a:xfrm rot="12202192">
            <a:off x="7715518" y="56330"/>
            <a:ext cx="1318902" cy="825278"/>
          </a:xfrm>
          <a:prstGeom prst="rect">
            <a:avLst/>
          </a:prstGeom>
          <a:noFill/>
        </p:spPr>
      </p:pic>
    </p:spTree>
    <p:extLst>
      <p:ext uri="{BB962C8B-B14F-4D97-AF65-F5344CB8AC3E}">
        <p14:creationId xmlns:p14="http://schemas.microsoft.com/office/powerpoint/2010/main" val="191532156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3" name="Picture 2" descr="http://img-fotki.yandex.ru/get/6442/102699435.87c/0_a1b45_d5dec2a3_L.png.jpg"/>
          <p:cNvPicPr>
            <a:picLocks noChangeAspect="1" noChangeArrowheads="1"/>
          </p:cNvPicPr>
          <p:nvPr/>
        </p:nvPicPr>
        <p:blipFill>
          <a:blip r:embed="rId2" cstate="print"/>
          <a:srcRect/>
          <a:stretch>
            <a:fillRect/>
          </a:stretch>
        </p:blipFill>
        <p:spPr bwMode="auto">
          <a:xfrm rot="1875511">
            <a:off x="-97803" y="4496951"/>
            <a:ext cx="1804122" cy="1656184"/>
          </a:xfrm>
          <a:prstGeom prst="rect">
            <a:avLst/>
          </a:prstGeom>
          <a:noFill/>
        </p:spPr>
      </p:pic>
      <p:pic>
        <p:nvPicPr>
          <p:cNvPr id="4" name="Picture 2" descr="http://forumsmile.ru/u/2/f/d/2fd432955c982f0b9b333d8123e9b07f.jpg"/>
          <p:cNvPicPr>
            <a:picLocks noChangeAspect="1" noChangeArrowheads="1"/>
          </p:cNvPicPr>
          <p:nvPr/>
        </p:nvPicPr>
        <p:blipFill>
          <a:blip r:embed="rId3" cstate="print">
            <a:clrChange>
              <a:clrFrom>
                <a:srgbClr val="FFFFFF"/>
              </a:clrFrom>
              <a:clrTo>
                <a:srgbClr val="FFFFFF">
                  <a:alpha val="0"/>
                </a:srgbClr>
              </a:clrTo>
            </a:clrChange>
            <a:lum bright="-10000"/>
          </a:blip>
          <a:srcRect/>
          <a:stretch>
            <a:fillRect/>
          </a:stretch>
        </p:blipFill>
        <p:spPr bwMode="auto">
          <a:xfrm>
            <a:off x="149269" y="5262087"/>
            <a:ext cx="2339752" cy="1351297"/>
          </a:xfrm>
          <a:prstGeom prst="rect">
            <a:avLst/>
          </a:prstGeom>
          <a:noFill/>
        </p:spPr>
      </p:pic>
      <p:sp>
        <p:nvSpPr>
          <p:cNvPr id="5" name="Прямоугольник 4"/>
          <p:cNvSpPr/>
          <p:nvPr/>
        </p:nvSpPr>
        <p:spPr>
          <a:xfrm>
            <a:off x="179512" y="188640"/>
            <a:ext cx="4392488" cy="4524315"/>
          </a:xfrm>
          <a:prstGeom prst="rect">
            <a:avLst/>
          </a:prstGeom>
        </p:spPr>
        <p:txBody>
          <a:bodyPr wrap="square">
            <a:spAutoFit/>
          </a:bodyPr>
          <a:lstStyle/>
          <a:p>
            <a:r>
              <a:rPr lang="ru-RU" i="1" dirty="0"/>
              <a:t>«За все, что мы имеем, за жизнь, мы обязаны всем тем, кто воевал, выживал в тех адских условиях, когда казалось, что невозможно выжить. С чувством глубокой благодарности мы обращаемся в этот день к нашим ветеранам, спасшим мир от коричневой чумы, а наш народ от порабощения. Мы знаем о войне из книг и кинофильмов, а они, дорогие наши ветераны, знают о ней не понаслышке. Нам не понять всего ужаса войны, не испытать страха смерти от голода и ран, потому что все это они приняли на себя. Спасибо им и низкий поклон»</a:t>
            </a:r>
          </a:p>
          <a:p>
            <a:r>
              <a:rPr lang="ru-RU" dirty="0"/>
              <a:t>       /Лаптев Михаил, студент группы №12</a:t>
            </a:r>
          </a:p>
        </p:txBody>
      </p:sp>
      <p:pic>
        <p:nvPicPr>
          <p:cNvPr id="6" name="Рисунок 5" descr="C:\Users\Kolyan\Desktop\письмо солдату\original.jpg"/>
          <p:cNvPicPr/>
          <p:nvPr/>
        </p:nvPicPr>
        <p:blipFill>
          <a:blip r:embed="rId4">
            <a:extLst>
              <a:ext uri="{28A0092B-C50C-407E-A947-70E740481C1C}">
                <a14:useLocalDpi xmlns:a14="http://schemas.microsoft.com/office/drawing/2010/main" val="0"/>
              </a:ext>
            </a:extLst>
          </a:blip>
          <a:srcRect/>
          <a:stretch>
            <a:fillRect/>
          </a:stretch>
        </p:blipFill>
        <p:spPr bwMode="auto">
          <a:xfrm>
            <a:off x="4499992" y="686600"/>
            <a:ext cx="4248473" cy="352839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7" name="Picture 2" descr="http://forumsmile.ru/u/5/2/8/528e4f55578d182ee6e800cbabdc7046.png"/>
          <p:cNvPicPr>
            <a:picLocks noChangeAspect="1" noChangeArrowheads="1"/>
          </p:cNvPicPr>
          <p:nvPr/>
        </p:nvPicPr>
        <p:blipFill>
          <a:blip r:embed="rId5" cstate="print"/>
          <a:srcRect/>
          <a:stretch>
            <a:fillRect/>
          </a:stretch>
        </p:blipFill>
        <p:spPr bwMode="auto">
          <a:xfrm rot="12202192">
            <a:off x="7715518" y="56330"/>
            <a:ext cx="1318902" cy="825278"/>
          </a:xfrm>
          <a:prstGeom prst="rect">
            <a:avLst/>
          </a:prstGeom>
          <a:noFill/>
        </p:spPr>
      </p:pic>
    </p:spTree>
    <p:extLst>
      <p:ext uri="{BB962C8B-B14F-4D97-AF65-F5344CB8AC3E}">
        <p14:creationId xmlns:p14="http://schemas.microsoft.com/office/powerpoint/2010/main" val="3535677871"/>
      </p:ext>
    </p:extLst>
  </p:cSld>
  <p:clrMapOvr>
    <a:masterClrMapping/>
  </p:clrMapOvr>
  <p:transition spd="slow">
    <p:wheel spokes="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7504"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4" name="Picture 2" descr="http://img-fotki.yandex.ru/get/6442/102699435.87c/0_a1b45_d5dec2a3_L.png.jpg"/>
          <p:cNvPicPr>
            <a:picLocks noChangeAspect="1" noChangeArrowheads="1"/>
          </p:cNvPicPr>
          <p:nvPr/>
        </p:nvPicPr>
        <p:blipFill>
          <a:blip r:embed="rId2" cstate="print"/>
          <a:srcRect/>
          <a:stretch>
            <a:fillRect/>
          </a:stretch>
        </p:blipFill>
        <p:spPr bwMode="auto">
          <a:xfrm rot="1875511">
            <a:off x="-97803" y="4496951"/>
            <a:ext cx="1804122" cy="1656184"/>
          </a:xfrm>
          <a:prstGeom prst="rect">
            <a:avLst/>
          </a:prstGeom>
          <a:noFill/>
        </p:spPr>
      </p:pic>
      <p:pic>
        <p:nvPicPr>
          <p:cNvPr id="5" name="Picture 2" descr="http://forumsmile.ru/u/2/f/d/2fd432955c982f0b9b333d8123e9b07f.jpg"/>
          <p:cNvPicPr>
            <a:picLocks noChangeAspect="1" noChangeArrowheads="1"/>
          </p:cNvPicPr>
          <p:nvPr/>
        </p:nvPicPr>
        <p:blipFill>
          <a:blip r:embed="rId3" cstate="print">
            <a:clrChange>
              <a:clrFrom>
                <a:srgbClr val="FFFFFF"/>
              </a:clrFrom>
              <a:clrTo>
                <a:srgbClr val="FFFFFF">
                  <a:alpha val="0"/>
                </a:srgbClr>
              </a:clrTo>
            </a:clrChange>
            <a:lum bright="-10000"/>
          </a:blip>
          <a:srcRect/>
          <a:stretch>
            <a:fillRect/>
          </a:stretch>
        </p:blipFill>
        <p:spPr bwMode="auto">
          <a:xfrm>
            <a:off x="8839" y="5275166"/>
            <a:ext cx="2339752" cy="1351297"/>
          </a:xfrm>
          <a:prstGeom prst="rect">
            <a:avLst/>
          </a:prstGeom>
          <a:noFill/>
        </p:spPr>
      </p:pic>
      <p:sp>
        <p:nvSpPr>
          <p:cNvPr id="6" name="Прямоугольник 5"/>
          <p:cNvSpPr/>
          <p:nvPr/>
        </p:nvSpPr>
        <p:spPr>
          <a:xfrm>
            <a:off x="179512" y="260648"/>
            <a:ext cx="4320480" cy="4247317"/>
          </a:xfrm>
          <a:prstGeom prst="rect">
            <a:avLst/>
          </a:prstGeom>
        </p:spPr>
        <p:txBody>
          <a:bodyPr wrap="square">
            <a:spAutoFit/>
          </a:bodyPr>
          <a:lstStyle/>
          <a:p>
            <a:r>
              <a:rPr lang="ru-RU" i="1" u="sng" dirty="0"/>
              <a:t>Здравствуй, дорогой дедушка Витя!</a:t>
            </a:r>
            <a:endParaRPr lang="ru-RU" i="1" dirty="0"/>
          </a:p>
          <a:p>
            <a:r>
              <a:rPr lang="ru-RU" i="1" dirty="0"/>
              <a:t>Пишет тебе твой правнук Евгений… Мне уже 17 лет. Ровно столько было тебе, когда ты пришел на призывной пункт и, чтобы тебя взяли на службу в армию, добавил себе еще один год. А сейчас, дедушка, тебе было бы девяносто пять лет.</a:t>
            </a:r>
          </a:p>
          <a:p>
            <a:r>
              <a:rPr lang="ru-RU" i="1" dirty="0"/>
              <a:t>      Я тебя, дедушка, никогда не видел, но бабушка Тома рассказывала, что тебя в Советскую Армию служить призвали в сентябре 1938 года, а уже в 1939 году  ты принимал участие в военном конфликте с японской армией на реке </a:t>
            </a:r>
            <a:r>
              <a:rPr lang="ru-RU" i="1" dirty="0" err="1"/>
              <a:t>Халкингол</a:t>
            </a:r>
            <a:r>
              <a:rPr lang="ru-RU" i="1" dirty="0"/>
              <a:t>.</a:t>
            </a:r>
          </a:p>
        </p:txBody>
      </p:sp>
      <p:sp>
        <p:nvSpPr>
          <p:cNvPr id="7" name="Прямоугольник 6"/>
          <p:cNvSpPr/>
          <p:nvPr/>
        </p:nvSpPr>
        <p:spPr>
          <a:xfrm>
            <a:off x="4716016" y="260649"/>
            <a:ext cx="4104456" cy="6463308"/>
          </a:xfrm>
          <a:prstGeom prst="rect">
            <a:avLst/>
          </a:prstGeom>
        </p:spPr>
        <p:txBody>
          <a:bodyPr wrap="square">
            <a:spAutoFit/>
          </a:bodyPr>
          <a:lstStyle/>
          <a:p>
            <a:r>
              <a:rPr lang="ru-RU" i="1" dirty="0"/>
              <a:t> Когда началась Великая Отечественная война, ваш полк вел бои в районе Белоруссии... Я знаю, что ты служил в тридцать четвертом танковом полку шофером, подвозил снаряды для танков. В июле 1941 ты получил тяжелое ранение и был отправлен в госпиталь в город Свердловск, где проходил лечение.</a:t>
            </a:r>
          </a:p>
          <a:p>
            <a:r>
              <a:rPr lang="ru-RU" i="1" dirty="0"/>
              <a:t>        Дедушка! Я даже знаю, что ты в госпитале ты познакомился с нашей прабабушкой Полиной, которая, как и ты, служила шофером. И в свои двадцать лет возила продукты для госпиталя. Бабушка Тома, ваша дочка, рассказывала, как ты не умел ухаживать за девушкой и вместо свиданий вы ремонтировали старенький грузовичок… Но  мы до сих пор храним, дедушка, тот единственный цветочек, который ты подарил юной </a:t>
            </a:r>
            <a:r>
              <a:rPr lang="ru-RU" i="1" dirty="0" err="1"/>
              <a:t>Полиночке</a:t>
            </a:r>
            <a:r>
              <a:rPr lang="ru-RU" i="1" dirty="0"/>
              <a:t> при отъезде на фронт.</a:t>
            </a:r>
            <a:endParaRPr lang="ru-RU" dirty="0"/>
          </a:p>
        </p:txBody>
      </p:sp>
      <p:pic>
        <p:nvPicPr>
          <p:cNvPr id="8" name="Picture 2" descr="http://forumsmile.ru/u/5/2/8/528e4f55578d182ee6e800cbabdc7046.png"/>
          <p:cNvPicPr>
            <a:picLocks noChangeAspect="1" noChangeArrowheads="1"/>
          </p:cNvPicPr>
          <p:nvPr/>
        </p:nvPicPr>
        <p:blipFill>
          <a:blip r:embed="rId4" cstate="print"/>
          <a:srcRect/>
          <a:stretch>
            <a:fillRect/>
          </a:stretch>
        </p:blipFill>
        <p:spPr bwMode="auto">
          <a:xfrm rot="12202192">
            <a:off x="7715518" y="56330"/>
            <a:ext cx="1318902" cy="825278"/>
          </a:xfrm>
          <a:prstGeom prst="rect">
            <a:avLst/>
          </a:prstGeom>
          <a:noFill/>
        </p:spPr>
      </p:pic>
    </p:spTree>
    <p:extLst>
      <p:ext uri="{BB962C8B-B14F-4D97-AF65-F5344CB8AC3E}">
        <p14:creationId xmlns:p14="http://schemas.microsoft.com/office/powerpoint/2010/main" val="30713311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07504" y="188640"/>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6" name="Picture 2" descr="http://img-fotki.yandex.ru/get/6442/102699435.87c/0_a1b45_d5dec2a3_L.png.jpg"/>
          <p:cNvPicPr>
            <a:picLocks noChangeAspect="1" noChangeArrowheads="1"/>
          </p:cNvPicPr>
          <p:nvPr/>
        </p:nvPicPr>
        <p:blipFill>
          <a:blip r:embed="rId2" cstate="print"/>
          <a:srcRect/>
          <a:stretch>
            <a:fillRect/>
          </a:stretch>
        </p:blipFill>
        <p:spPr bwMode="auto">
          <a:xfrm rot="1875511">
            <a:off x="-97803" y="4496951"/>
            <a:ext cx="1804122" cy="1656184"/>
          </a:xfrm>
          <a:prstGeom prst="rect">
            <a:avLst/>
          </a:prstGeom>
          <a:noFill/>
        </p:spPr>
      </p:pic>
      <p:pic>
        <p:nvPicPr>
          <p:cNvPr id="7" name="Picture 2" descr="http://forumsmile.ru/u/2/f/d/2fd432955c982f0b9b333d8123e9b07f.jpg"/>
          <p:cNvPicPr>
            <a:picLocks noChangeAspect="1" noChangeArrowheads="1"/>
          </p:cNvPicPr>
          <p:nvPr/>
        </p:nvPicPr>
        <p:blipFill>
          <a:blip r:embed="rId3" cstate="print">
            <a:clrChange>
              <a:clrFrom>
                <a:srgbClr val="FFFFFF"/>
              </a:clrFrom>
              <a:clrTo>
                <a:srgbClr val="FFFFFF">
                  <a:alpha val="0"/>
                </a:srgbClr>
              </a:clrTo>
            </a:clrChange>
            <a:lum bright="-10000"/>
          </a:blip>
          <a:srcRect/>
          <a:stretch>
            <a:fillRect/>
          </a:stretch>
        </p:blipFill>
        <p:spPr bwMode="auto">
          <a:xfrm>
            <a:off x="8839" y="5275166"/>
            <a:ext cx="2339752" cy="1351297"/>
          </a:xfrm>
          <a:prstGeom prst="rect">
            <a:avLst/>
          </a:prstGeom>
          <a:noFill/>
        </p:spPr>
      </p:pic>
      <p:sp>
        <p:nvSpPr>
          <p:cNvPr id="8" name="Прямоугольник 7"/>
          <p:cNvSpPr/>
          <p:nvPr/>
        </p:nvSpPr>
        <p:spPr>
          <a:xfrm>
            <a:off x="323528" y="188640"/>
            <a:ext cx="8568952" cy="3416320"/>
          </a:xfrm>
          <a:prstGeom prst="rect">
            <a:avLst/>
          </a:prstGeom>
        </p:spPr>
        <p:txBody>
          <a:bodyPr wrap="square">
            <a:spAutoFit/>
          </a:bodyPr>
          <a:lstStyle/>
          <a:p>
            <a:r>
              <a:rPr lang="ru-RU" i="1" dirty="0"/>
              <a:t> Ты был направлен в триста восемьдесят шестой истребительный танковый полк. Когда началось отступление немецкой армии, ты с полком дошел до Кенигсберга, сейчас этот город называется Калининград. После победы нашей армии в Берлине, твой полк был направлен в Чехословакию, для освобождения народа этой страны от фашистов. За участие в этих военных действиях ты был награжден медалью «За освобождение Праги». С войны ты пришел в декабре 1945 года. Как труден и далек был твой путь домой… Бабушка Тома хранит все твои награды и военные фотографии. Я знаю, что во время войны погибло очень, очень много людей, были разрушены города и села…Это большое горе для нашего народа и страны. Бабушка рассказывала, что ты, когда смотрел в мирное время фильмы про войну, всегда плакал. Воспоминания… Они бывают и радостными, и грустными…</a:t>
            </a:r>
            <a:endParaRPr lang="ru-RU" dirty="0"/>
          </a:p>
        </p:txBody>
      </p:sp>
      <p:sp>
        <p:nvSpPr>
          <p:cNvPr id="9" name="Прямоугольник 8"/>
          <p:cNvSpPr/>
          <p:nvPr/>
        </p:nvSpPr>
        <p:spPr>
          <a:xfrm>
            <a:off x="2483768" y="3513222"/>
            <a:ext cx="6543890" cy="2308324"/>
          </a:xfrm>
          <a:prstGeom prst="rect">
            <a:avLst/>
          </a:prstGeom>
        </p:spPr>
        <p:txBody>
          <a:bodyPr wrap="square">
            <a:spAutoFit/>
          </a:bodyPr>
          <a:lstStyle/>
          <a:p>
            <a:r>
              <a:rPr lang="ru-RU" i="1" dirty="0"/>
              <a:t> Мой папа тоже служил в армии и принимал участие в военных действиях на Кавказе, и тоже был тяжело ранен, и лежал в госпитале в Москве. Жаль, что в мирное время молодые мужчины нашей страны обожжены войной, принимая участие в военных конфликтах.</a:t>
            </a:r>
          </a:p>
          <a:p>
            <a:r>
              <a:rPr lang="ru-RU" i="1" dirty="0"/>
              <a:t>        Очень жаль, дедушка, что мы с тобой не встретились… Мы с тобой ходили бы на рыбалку, в цирк, в кино, в кафе. Сейчас так много всего интересного, так хорошо жить.</a:t>
            </a:r>
            <a:endParaRPr lang="ru-RU" dirty="0"/>
          </a:p>
        </p:txBody>
      </p:sp>
      <p:pic>
        <p:nvPicPr>
          <p:cNvPr id="11" name="Picture 2" descr="http://forumsmile.ru/u/5/2/8/528e4f55578d182ee6e800cbabdc7046.png"/>
          <p:cNvPicPr>
            <a:picLocks noChangeAspect="1" noChangeArrowheads="1"/>
          </p:cNvPicPr>
          <p:nvPr/>
        </p:nvPicPr>
        <p:blipFill>
          <a:blip r:embed="rId4" cstate="print"/>
          <a:srcRect/>
          <a:stretch>
            <a:fillRect/>
          </a:stretch>
        </p:blipFill>
        <p:spPr bwMode="auto">
          <a:xfrm rot="12202192">
            <a:off x="7463998" y="5804243"/>
            <a:ext cx="1318902" cy="825278"/>
          </a:xfrm>
          <a:prstGeom prst="rect">
            <a:avLst/>
          </a:prstGeom>
          <a:noFill/>
        </p:spPr>
      </p:pic>
    </p:spTree>
    <p:extLst>
      <p:ext uri="{BB962C8B-B14F-4D97-AF65-F5344CB8AC3E}">
        <p14:creationId xmlns:p14="http://schemas.microsoft.com/office/powerpoint/2010/main" val="417555144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79512" y="156338"/>
            <a:ext cx="8784976" cy="64807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4" name="Picture 2" descr="http://img-fotki.yandex.ru/get/6442/102699435.87c/0_a1b45_d5dec2a3_L.png.jpg"/>
          <p:cNvPicPr>
            <a:picLocks noChangeAspect="1" noChangeArrowheads="1"/>
          </p:cNvPicPr>
          <p:nvPr/>
        </p:nvPicPr>
        <p:blipFill>
          <a:blip r:embed="rId2" cstate="print"/>
          <a:srcRect/>
          <a:stretch>
            <a:fillRect/>
          </a:stretch>
        </p:blipFill>
        <p:spPr bwMode="auto">
          <a:xfrm rot="1875511">
            <a:off x="-97803" y="4496951"/>
            <a:ext cx="1804122" cy="1656184"/>
          </a:xfrm>
          <a:prstGeom prst="rect">
            <a:avLst/>
          </a:prstGeom>
          <a:noFill/>
        </p:spPr>
      </p:pic>
      <p:pic>
        <p:nvPicPr>
          <p:cNvPr id="5" name="Picture 2" descr="http://forumsmile.ru/u/2/f/d/2fd432955c982f0b9b333d8123e9b07f.jpg"/>
          <p:cNvPicPr>
            <a:picLocks noChangeAspect="1" noChangeArrowheads="1"/>
          </p:cNvPicPr>
          <p:nvPr/>
        </p:nvPicPr>
        <p:blipFill>
          <a:blip r:embed="rId3" cstate="print">
            <a:clrChange>
              <a:clrFrom>
                <a:srgbClr val="FFFFFF"/>
              </a:clrFrom>
              <a:clrTo>
                <a:srgbClr val="FFFFFF">
                  <a:alpha val="0"/>
                </a:srgbClr>
              </a:clrTo>
            </a:clrChange>
            <a:lum bright="-10000"/>
          </a:blip>
          <a:srcRect/>
          <a:stretch>
            <a:fillRect/>
          </a:stretch>
        </p:blipFill>
        <p:spPr bwMode="auto">
          <a:xfrm>
            <a:off x="8839" y="5275166"/>
            <a:ext cx="2339752" cy="1351297"/>
          </a:xfrm>
          <a:prstGeom prst="rect">
            <a:avLst/>
          </a:prstGeom>
          <a:noFill/>
        </p:spPr>
      </p:pic>
      <p:sp>
        <p:nvSpPr>
          <p:cNvPr id="6" name="Прямоугольник 5"/>
          <p:cNvSpPr/>
          <p:nvPr/>
        </p:nvSpPr>
        <p:spPr>
          <a:xfrm>
            <a:off x="323528" y="332656"/>
            <a:ext cx="4032448" cy="4247317"/>
          </a:xfrm>
          <a:prstGeom prst="rect">
            <a:avLst/>
          </a:prstGeom>
        </p:spPr>
        <p:txBody>
          <a:bodyPr wrap="square">
            <a:spAutoFit/>
          </a:bodyPr>
          <a:lstStyle/>
          <a:p>
            <a:r>
              <a:rPr lang="ru-RU" i="1" dirty="0"/>
              <a:t> Сейчас идет весна 2015 года… Скоро наступит 9 Мая. Вся страна будет отмечать этот великий праздник, День Победы. Я с удовольствием и большой гордостью пойду на парад, посвященный Дню Победы. Я не хочу, чтобы на земле была война. Ведь лучше жить в мире и согласии.</a:t>
            </a:r>
          </a:p>
          <a:p>
            <a:r>
              <a:rPr lang="ru-RU" i="1" dirty="0"/>
              <a:t>   Спасибо тебе, дедушка, за все: за мирное небо над головой, за счастье и радость людей, за жизнь…</a:t>
            </a:r>
          </a:p>
          <a:p>
            <a:r>
              <a:rPr lang="ru-RU" i="1" dirty="0"/>
              <a:t>             Помню тебя всегда. Твой правнук Евгений.</a:t>
            </a:r>
          </a:p>
          <a:p>
            <a:r>
              <a:rPr lang="ru-RU" dirty="0"/>
              <a:t>  /Никитин Евгений, студент группы №</a:t>
            </a:r>
            <a:r>
              <a:rPr lang="ru-RU" dirty="0" smtClean="0"/>
              <a:t>12</a:t>
            </a:r>
            <a:endParaRPr lang="ru-RU" dirty="0"/>
          </a:p>
        </p:txBody>
      </p:sp>
      <p:pic>
        <p:nvPicPr>
          <p:cNvPr id="7" name="Рисунок 6" descr="C:\Users\Kolyan\Desktop\письмо солдату\fc685_voyna-0048.jpg"/>
          <p:cNvPicPr/>
          <p:nvPr/>
        </p:nvPicPr>
        <p:blipFill>
          <a:blip r:embed="rId4">
            <a:extLst>
              <a:ext uri="{28A0092B-C50C-407E-A947-70E740481C1C}">
                <a14:useLocalDpi xmlns:a14="http://schemas.microsoft.com/office/drawing/2010/main" val="0"/>
              </a:ext>
            </a:extLst>
          </a:blip>
          <a:srcRect/>
          <a:stretch>
            <a:fillRect/>
          </a:stretch>
        </p:blipFill>
        <p:spPr bwMode="auto">
          <a:xfrm>
            <a:off x="4355976" y="867159"/>
            <a:ext cx="4320480" cy="349794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Picture 2" descr="http://forumsmile.ru/u/5/2/8/528e4f55578d182ee6e800cbabdc7046.png"/>
          <p:cNvPicPr>
            <a:picLocks noChangeAspect="1" noChangeArrowheads="1"/>
          </p:cNvPicPr>
          <p:nvPr/>
        </p:nvPicPr>
        <p:blipFill>
          <a:blip r:embed="rId5" cstate="print"/>
          <a:srcRect/>
          <a:stretch>
            <a:fillRect/>
          </a:stretch>
        </p:blipFill>
        <p:spPr bwMode="auto">
          <a:xfrm rot="12202192">
            <a:off x="7715518" y="56330"/>
            <a:ext cx="1318902" cy="825278"/>
          </a:xfrm>
          <a:prstGeom prst="rect">
            <a:avLst/>
          </a:prstGeom>
          <a:noFill/>
        </p:spPr>
      </p:pic>
    </p:spTree>
    <p:extLst>
      <p:ext uri="{BB962C8B-B14F-4D97-AF65-F5344CB8AC3E}">
        <p14:creationId xmlns:p14="http://schemas.microsoft.com/office/powerpoint/2010/main" val="1293414411"/>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252</TotalTime>
  <Words>2613</Words>
  <Application>Microsoft Office PowerPoint</Application>
  <PresentationFormat>Экран (4:3)</PresentationFormat>
  <Paragraphs>92</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Салагаева</dc:creator>
  <cp:lastModifiedBy>Teacher</cp:lastModifiedBy>
  <cp:revision>38</cp:revision>
  <dcterms:created xsi:type="dcterms:W3CDTF">2013-11-25T16:17:37Z</dcterms:created>
  <dcterms:modified xsi:type="dcterms:W3CDTF">2015-03-02T11:28:57Z</dcterms:modified>
</cp:coreProperties>
</file>